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7" r:id="rId4"/>
    <p:sldMasterId id="2147483830" r:id="rId5"/>
    <p:sldMasterId id="2147483847" r:id="rId6"/>
    <p:sldMasterId id="2147483907" r:id="rId7"/>
  </p:sldMasterIdLst>
  <p:notesMasterIdLst>
    <p:notesMasterId r:id="rId76"/>
  </p:notesMasterIdLst>
  <p:handoutMasterIdLst>
    <p:handoutMasterId r:id="rId77"/>
  </p:handoutMasterIdLst>
  <p:sldIdLst>
    <p:sldId id="256" r:id="rId8"/>
    <p:sldId id="1116" r:id="rId9"/>
    <p:sldId id="1117" r:id="rId10"/>
    <p:sldId id="1118" r:id="rId11"/>
    <p:sldId id="1121" r:id="rId12"/>
    <p:sldId id="1122" r:id="rId13"/>
    <p:sldId id="1120" r:id="rId14"/>
    <p:sldId id="1123" r:id="rId15"/>
    <p:sldId id="1124" r:id="rId16"/>
    <p:sldId id="1125" r:id="rId17"/>
    <p:sldId id="1126" r:id="rId18"/>
    <p:sldId id="1127" r:id="rId19"/>
    <p:sldId id="1128" r:id="rId20"/>
    <p:sldId id="1129" r:id="rId21"/>
    <p:sldId id="1223" r:id="rId22"/>
    <p:sldId id="1130" r:id="rId23"/>
    <p:sldId id="1131" r:id="rId24"/>
    <p:sldId id="1132" r:id="rId25"/>
    <p:sldId id="1133" r:id="rId26"/>
    <p:sldId id="1134" r:id="rId27"/>
    <p:sldId id="1135" r:id="rId28"/>
    <p:sldId id="1139" r:id="rId29"/>
    <p:sldId id="1142" r:id="rId30"/>
    <p:sldId id="1143" r:id="rId31"/>
    <p:sldId id="1144" r:id="rId32"/>
    <p:sldId id="1145" r:id="rId33"/>
    <p:sldId id="1224" r:id="rId34"/>
    <p:sldId id="1147" r:id="rId35"/>
    <p:sldId id="1158" r:id="rId36"/>
    <p:sldId id="1163" r:id="rId37"/>
    <p:sldId id="1167" r:id="rId38"/>
    <p:sldId id="1225" r:id="rId39"/>
    <p:sldId id="1168" r:id="rId40"/>
    <p:sldId id="1169" r:id="rId41"/>
    <p:sldId id="1170" r:id="rId42"/>
    <p:sldId id="1173" r:id="rId43"/>
    <p:sldId id="1174" r:id="rId44"/>
    <p:sldId id="1177" r:id="rId45"/>
    <p:sldId id="7760" r:id="rId46"/>
    <p:sldId id="889" r:id="rId47"/>
    <p:sldId id="890" r:id="rId48"/>
    <p:sldId id="1195" r:id="rId49"/>
    <p:sldId id="1196" r:id="rId50"/>
    <p:sldId id="1197" r:id="rId51"/>
    <p:sldId id="1198" r:id="rId52"/>
    <p:sldId id="1201" r:id="rId53"/>
    <p:sldId id="1202" r:id="rId54"/>
    <p:sldId id="1204" r:id="rId55"/>
    <p:sldId id="1206" r:id="rId56"/>
    <p:sldId id="1208" r:id="rId57"/>
    <p:sldId id="1209" r:id="rId58"/>
    <p:sldId id="1211" r:id="rId59"/>
    <p:sldId id="1213" r:id="rId60"/>
    <p:sldId id="1212" r:id="rId61"/>
    <p:sldId id="1214" r:id="rId62"/>
    <p:sldId id="1215" r:id="rId63"/>
    <p:sldId id="1216" r:id="rId64"/>
    <p:sldId id="1218" r:id="rId65"/>
    <p:sldId id="1219" r:id="rId66"/>
    <p:sldId id="1222" r:id="rId67"/>
    <p:sldId id="1227" r:id="rId68"/>
    <p:sldId id="1228" r:id="rId69"/>
    <p:sldId id="7761" r:id="rId70"/>
    <p:sldId id="891" r:id="rId71"/>
    <p:sldId id="7762" r:id="rId72"/>
    <p:sldId id="746" r:id="rId73"/>
    <p:sldId id="7763" r:id="rId74"/>
    <p:sldId id="1226" r:id="rId75"/>
  </p:sldIdLst>
  <p:sldSz cx="12192000" cy="6858000"/>
  <p:notesSz cx="6858000" cy="9144000"/>
  <p:embeddedFontLst>
    <p:embeddedFont>
      <p:font typeface="Georgia" panose="02040502050405020303" pitchFamily="18" charset="0"/>
      <p:regular r:id="rId78"/>
      <p:bold r:id="rId79"/>
      <p:italic r:id="rId80"/>
      <p:boldItalic r:id="rId81"/>
    </p:embeddedFont>
    <p:embeddedFont>
      <p:font typeface="KorolevLiU Bold" panose="020B0604020202020204" charset="0"/>
      <p:bold r:id="rId82"/>
    </p:embeddedFont>
    <p:embeddedFont>
      <p:font typeface="KorolevLiU Medium" panose="020B0604020202020204" charset="0"/>
      <p:regular r:id="rId83"/>
    </p:embeddedFont>
    <p:embeddedFont>
      <p:font typeface="Work Sans" pitchFamily="2" charset="0"/>
      <p:regular r:id="rId84"/>
      <p:bold r:id="rId85"/>
      <p:italic r:id="rId86"/>
      <p:boldItalic r:id="rId87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C8ED"/>
    <a:srgbClr val="BAD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7AF901-4CDA-47DC-9FE8-F9B74CE631FF}" v="7" dt="2024-05-31T15:16:10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5" autoAdjust="0"/>
    <p:restoredTop sz="96327" autoAdjust="0"/>
  </p:normalViewPr>
  <p:slideViewPr>
    <p:cSldViewPr snapToGrid="0" showGuides="1">
      <p:cViewPr>
        <p:scale>
          <a:sx n="73" d="100"/>
          <a:sy n="73" d="100"/>
        </p:scale>
        <p:origin x="3318" y="19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59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font" Target="fonts/font7.fntdata"/><Relationship Id="rId89" Type="http://schemas.openxmlformats.org/officeDocument/2006/relationships/viewProps" Target="viewProps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font" Target="fonts/font2.fntdata"/><Relationship Id="rId5" Type="http://schemas.openxmlformats.org/officeDocument/2006/relationships/slideMaster" Target="slideMasters/slideMaster2.xml"/><Relationship Id="rId90" Type="http://schemas.openxmlformats.org/officeDocument/2006/relationships/theme" Target="theme/theme1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font" Target="fonts/font6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font" Target="fonts/font10.fntdata"/><Relationship Id="rId61" Type="http://schemas.openxmlformats.org/officeDocument/2006/relationships/slide" Target="slides/slide54.xml"/><Relationship Id="rId82" Type="http://schemas.openxmlformats.org/officeDocument/2006/relationships/font" Target="fonts/font5.fntdata"/><Relationship Id="rId19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D951DE-4340-452E-ADF6-B97CCDD84C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>
              <a:latin typeface="Georgia" panose="02040502050405020303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3FEFF-60F7-4479-B020-9A4DC055CA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>
              <a:latin typeface="Georgia" panose="020405020504050203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37437-CF6E-483B-BD85-D534E4871F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E7A50-C1A1-481A-BE2C-8F5D40F7AE39}" type="slidenum">
              <a:rPr lang="sv-SE" smtClean="0">
                <a:latin typeface="Georgia" panose="02040502050405020303" pitchFamily="18" charset="0"/>
              </a:rPr>
              <a:t>‹#›</a:t>
            </a:fld>
            <a:endParaRPr lang="sv-SE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061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eorgia" panose="02040502050405020303" pitchFamily="18" charset="0"/>
              </a:defRPr>
            </a:lvl1pPr>
          </a:lstStyle>
          <a:p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eorgia" panose="02040502050405020303" pitchFamily="18" charset="0"/>
              </a:defRPr>
            </a:lvl1pPr>
          </a:lstStyle>
          <a:p>
            <a:fld id="{4689C00A-E98B-4D3D-966F-67E40EEA2846}" type="datetimeFigureOut">
              <a:rPr lang="sv-SE" smtClean="0"/>
              <a:pPr/>
              <a:t>2024-05-31</a:t>
            </a:fld>
            <a:endParaRPr lang="sv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eorgia" panose="02040502050405020303" pitchFamily="18" charset="0"/>
              </a:defRPr>
            </a:lvl1pPr>
          </a:lstStyle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eorgia" panose="02040502050405020303" pitchFamily="18" charset="0"/>
              </a:defRPr>
            </a:lvl1pPr>
          </a:lstStyle>
          <a:p>
            <a:fld id="{CDA9542A-FB14-4843-A197-824CFEAE5CFD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93529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42A-FB14-4843-A197-824CFEAE5CFD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832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sv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1.sv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1.sv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1.sv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1.sv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1.sv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1.sv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1.sv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1.sv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1.sv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1.sv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1.sv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4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4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4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4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4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4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1.sv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sv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sv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CAC2612-C8B1-42B4-8DBC-352812E7AC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" y="5610251"/>
            <a:ext cx="3234687" cy="119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DC8CC-6DA1-44E1-AA32-45B9D76EB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73"/>
            <a:ext cx="9144000" cy="2306637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186BF-7340-4334-86FF-20FAAF566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2810"/>
            <a:ext cx="9144000" cy="1828801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latin typeface="+mj-lt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96344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48F90-6F0B-4082-A03A-25C0D0EE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BE1322-944E-410B-A503-071D16B244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509253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6F69F-E2CD-4CAC-B28E-04F7F59CD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4022563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6119C-D6E1-438D-B01E-CF6E63D02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2FECA-0FDF-4E93-B1B1-6CF623CF2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55D90-D9E3-425D-B3DC-406845F9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8" name="Rak 5">
            <a:extLst>
              <a:ext uri="{FF2B5EF4-FFF2-40B4-BE49-F238E27FC236}">
                <a16:creationId xmlns:a16="http://schemas.microsoft.com/office/drawing/2014/main" id="{65E233A8-C457-415A-B25B-AC4916975090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BBD564E-3114-43F0-A6F3-FEFE2A009F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224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7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7040-A9FD-4D9F-927E-3D89FFE8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F4497-9EDB-4DEA-8405-69C17F3AB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985C7-46FC-4066-B9D3-B0D0DB803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83B8B-54A4-4A15-BB63-FCDC3A44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9CEAC-1427-4BEA-8982-30CAE04D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709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B31E45-D6F3-4F73-BEDF-5BEDAFC5A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266AE-17DB-428F-A2F6-8D0CA1386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4654A-FDE6-4601-9D75-FA956B136D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103000" y="5049000"/>
            <a:ext cx="1818000" cy="360000"/>
          </a:xfrm>
        </p:spPr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8F030-2FCB-40E4-B64D-2629C80F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852000" y="1980000"/>
            <a:ext cx="4320000" cy="360000"/>
          </a:xfrm>
        </p:spPr>
        <p:txBody>
          <a:bodyPr lIns="180000"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C8C35-D10B-42B0-92F4-58D676FE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11652000" y="6318000"/>
            <a:ext cx="720000" cy="360000"/>
          </a:xfrm>
        </p:spPr>
        <p:txBody>
          <a:bodyPr rIns="180000"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6138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569717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LiU_primary_black.png" descr="LiU_primary_bl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0" y="6346101"/>
            <a:ext cx="1941029" cy="523185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23535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675020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3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 hasCustomPrompt="1"/>
          </p:nvPr>
        </p:nvSpPr>
        <p:spPr>
          <a:xfrm>
            <a:off x="913435" y="464273"/>
            <a:ext cx="10316784" cy="831131"/>
          </a:xfrm>
          <a:prstGeom prst="rect">
            <a:avLst/>
          </a:prstGeom>
        </p:spPr>
        <p:txBody>
          <a:bodyPr vert="horz" lIns="71299" tIns="35651" rIns="71299" bIns="35651">
            <a:normAutofit/>
          </a:bodyPr>
          <a:lstStyle>
            <a:lvl1pPr algn="l">
              <a:defRPr sz="2800"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here</a:t>
            </a:r>
            <a:r>
              <a:rPr lang="sv-SE" dirty="0"/>
              <a:t> to </a:t>
            </a:r>
            <a:r>
              <a:rPr lang="sv-SE" dirty="0" err="1"/>
              <a:t>change</a:t>
            </a:r>
            <a:r>
              <a:rPr lang="sv-SE" dirty="0"/>
              <a:t> format</a:t>
            </a:r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913457" y="1295404"/>
            <a:ext cx="10316783" cy="4601245"/>
          </a:xfrm>
          <a:prstGeom prst="rect">
            <a:avLst/>
          </a:prstGeom>
        </p:spPr>
        <p:txBody>
          <a:bodyPr vert="horz" lIns="71299" tIns="35651" rIns="71299" bIns="35651"/>
          <a:lstStyle>
            <a:lvl1pPr>
              <a:spcBef>
                <a:spcPts val="702"/>
              </a:spcBef>
              <a:defRPr sz="1900" b="0" i="0">
                <a:latin typeface="Calibri"/>
                <a:cs typeface="Georgia"/>
              </a:defRPr>
            </a:lvl1pPr>
            <a:lvl2pPr>
              <a:spcBef>
                <a:spcPts val="702"/>
              </a:spcBef>
              <a:defRPr sz="1900" b="0" i="0">
                <a:latin typeface="Calibri"/>
                <a:cs typeface="Georgia"/>
              </a:defRPr>
            </a:lvl2pPr>
            <a:lvl3pPr>
              <a:spcBef>
                <a:spcPts val="702"/>
              </a:spcBef>
              <a:defRPr sz="1900" b="0" i="0">
                <a:latin typeface="Calibri"/>
                <a:cs typeface="Georgia"/>
              </a:defRPr>
            </a:lvl3pPr>
            <a:lvl4pPr>
              <a:spcBef>
                <a:spcPts val="702"/>
              </a:spcBef>
              <a:defRPr sz="1900" b="0" i="0">
                <a:latin typeface="Calibri"/>
                <a:cs typeface="Georgia"/>
              </a:defRPr>
            </a:lvl4pPr>
            <a:lvl5pPr>
              <a:spcBef>
                <a:spcPts val="702"/>
              </a:spcBef>
              <a:defRPr sz="1900" b="0" i="0">
                <a:latin typeface="Calibri"/>
                <a:cs typeface="Georgia"/>
              </a:defRPr>
            </a:lvl5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sv-SE" dirty="0"/>
          </a:p>
        </p:txBody>
      </p:sp>
      <p:sp>
        <p:nvSpPr>
          <p:cNvPr id="12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10700756" y="6359399"/>
            <a:ext cx="738379" cy="264685"/>
          </a:xfrm>
          <a:prstGeom prst="rect">
            <a:avLst/>
          </a:prstGeom>
        </p:spPr>
        <p:txBody>
          <a:bodyPr lIns="71299" tIns="35651" rIns="71299" bIns="35651"/>
          <a:lstStyle>
            <a:lvl1pPr algn="r">
              <a:defRPr sz="900"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14" name="Bildobjekt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5" t="17607" r="6198" b="15967"/>
          <a:stretch/>
        </p:blipFill>
        <p:spPr>
          <a:xfrm>
            <a:off x="914400" y="6256818"/>
            <a:ext cx="1407600" cy="3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3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913435" y="770630"/>
            <a:ext cx="10316784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8882793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r>
              <a:rPr lang="en-US"/>
              <a:t>2023-09-11</a:t>
            </a:r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10616348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791151" y="361000"/>
            <a:ext cx="7782556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en-US"/>
              <a:t>Fredrik Heintz - Deep Learning (based on slides from MIT 6S191)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913437" y="1623998"/>
            <a:ext cx="10316783" cy="4272647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3" y="6142849"/>
            <a:ext cx="1701429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864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913435" y="999228"/>
            <a:ext cx="10316784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8882793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r>
              <a:rPr lang="en-US"/>
              <a:t>2023-09-11</a:t>
            </a:r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10616348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791151" y="361000"/>
            <a:ext cx="7782556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en-US"/>
              <a:t>Fredrik Heintz - Deep Learning (based on slides from MIT 6S191)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3" y="6142849"/>
            <a:ext cx="1701429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265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E583304-1B26-4F40-85EB-2BBCFC8905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8" y="5610255"/>
            <a:ext cx="3234687" cy="119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DC8CC-6DA1-44E1-AA32-45B9D76EB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73"/>
            <a:ext cx="9144000" cy="2306637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186BF-7340-4334-86FF-20FAAF566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2810"/>
            <a:ext cx="9144000" cy="1828801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latin typeface="+mj-lt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21335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C8CC-6DA1-44E1-AA32-45B9D76EB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73"/>
            <a:ext cx="9144000" cy="2306637"/>
          </a:xfrm>
        </p:spPr>
        <p:txBody>
          <a:bodyPr anchor="b">
            <a:norm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186BF-7340-4334-86FF-20FAAF566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2800"/>
            <a:ext cx="9144000" cy="1828800"/>
          </a:xfrm>
        </p:spPr>
        <p:txBody>
          <a:bodyPr>
            <a:noAutofit/>
          </a:bodyPr>
          <a:lstStyle>
            <a:lvl1pPr marL="0" indent="0" algn="ctr">
              <a:buNone/>
              <a:defRPr sz="6000">
                <a:latin typeface="+mj-lt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06882-422C-4DDF-B0C6-829A56687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" y="5610251"/>
            <a:ext cx="3234687" cy="11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834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C8CC-6DA1-44E1-AA32-45B9D76EB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73"/>
            <a:ext cx="9144000" cy="2306637"/>
          </a:xfrm>
        </p:spPr>
        <p:txBody>
          <a:bodyPr anchor="b">
            <a:norm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186BF-7340-4334-86FF-20FAAF566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2800"/>
            <a:ext cx="9144000" cy="1828800"/>
          </a:xfrm>
        </p:spPr>
        <p:txBody>
          <a:bodyPr>
            <a:noAutofit/>
          </a:bodyPr>
          <a:lstStyle>
            <a:lvl1pPr marL="0" indent="0" algn="ctr">
              <a:buNone/>
              <a:defRPr sz="6000">
                <a:latin typeface="+mj-lt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1AD0E7-7BAB-4DBC-97D9-D958CAF59D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8" y="5610255"/>
            <a:ext cx="3234687" cy="11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94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083048-DEF2-45EE-9ADC-1B9A3314BD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0800"/>
            <a:ext cx="1821947" cy="67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5322-5373-499E-AF2D-2170CC9A0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519242"/>
            <a:ext cx="10515600" cy="190975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AD21B-931A-4064-8D73-165D96D91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502800"/>
            <a:ext cx="10515600" cy="2628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9D274-9D58-4C59-BF24-08319E8A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FF1B3-BEF7-476C-9C24-6F6824C23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DCECA-8742-4DDD-8038-0C0682EA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955468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D5F28-9CA8-4998-8631-C03E7886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CC860-BB16-4E0C-B870-8B2366E75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254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96C9-5579-4CED-A338-A836AEE06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A41CD-1A6A-456B-BCAE-4B73471B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AF9EE-7694-4BC1-BDBC-514D317E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9" name="Rak 5">
            <a:extLst>
              <a:ext uri="{FF2B5EF4-FFF2-40B4-BE49-F238E27FC236}">
                <a16:creationId xmlns:a16="http://schemas.microsoft.com/office/drawing/2014/main" id="{D2B6CEC0-7FA1-4DD6-9711-E98236C44181}"/>
              </a:ext>
            </a:extLst>
          </p:cNvPr>
          <p:cNvCxnSpPr>
            <a:cxnSpLocks/>
          </p:cNvCxnSpPr>
          <p:nvPr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EF96D78-7046-4339-A27B-A2E54F7E7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080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763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5D60-9FEA-4061-AE29-F7A1A0AE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D652D-D723-4261-9B8C-661B6699F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9"/>
            <a:ext cx="5181600" cy="42414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2E162-7D8A-446C-B6C3-D85896811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254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CDECF-AB46-421A-B3EA-954167E5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FB67D-8CC2-4E5B-BF93-6B7E5BF4B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F80C1-A5DA-4E08-8CAE-B47DD97A3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11" name="Rak 5">
            <a:extLst>
              <a:ext uri="{FF2B5EF4-FFF2-40B4-BE49-F238E27FC236}">
                <a16:creationId xmlns:a16="http://schemas.microsoft.com/office/drawing/2014/main" id="{1DBCDB3C-6D20-4691-BDE2-381FEEBC114C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6BE1A0F-94CD-4198-BF55-0444B608B4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080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914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C1DA-1DF7-4806-9BFE-693752D8E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AEAAB-6C1D-4159-B092-4584A8886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35E44-E48F-4B64-BC38-36AE1423E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85"/>
            <a:ext cx="5157787" cy="3571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40FBBF-9493-4795-A84B-B36E220508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B4785-7E60-4E95-8686-8079389741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85"/>
            <a:ext cx="5183188" cy="35684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52B86A-85B7-4456-A609-BB084D0B2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08846-8A71-4321-93F6-BFCE99CB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B0CCA9-80F4-4FE7-B4FD-9FB65454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13" name="Rak 5">
            <a:extLst>
              <a:ext uri="{FF2B5EF4-FFF2-40B4-BE49-F238E27FC236}">
                <a16:creationId xmlns:a16="http://schemas.microsoft.com/office/drawing/2014/main" id="{EC927C92-6210-4B4D-895A-19AADBEF8F6E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72B713E-9B25-4551-8C9B-6BC99E5E4E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080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427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3FE9-5F5B-413D-B4E8-BD7E2968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082EEB-76C9-46A2-8992-24100BBA5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F3176-8332-460F-839F-8C36305CF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BA3FD-78E6-4451-96E1-12B31AC3B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9" name="Rak 5">
            <a:extLst>
              <a:ext uri="{FF2B5EF4-FFF2-40B4-BE49-F238E27FC236}">
                <a16:creationId xmlns:a16="http://schemas.microsoft.com/office/drawing/2014/main" id="{95DA7626-B115-4C4F-9B3C-FE5B663044E7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FB99031-EEFF-4AFA-A3F5-072DD362F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080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475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96CBC0-C319-4952-8F5C-99292872E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6394A-EC6D-4B1F-8267-B06B10136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DF935-E895-4D21-A182-6E15EDC7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8" name="Rak 5">
            <a:extLst>
              <a:ext uri="{FF2B5EF4-FFF2-40B4-BE49-F238E27FC236}">
                <a16:creationId xmlns:a16="http://schemas.microsoft.com/office/drawing/2014/main" id="{97E9F04A-B552-451B-920C-ED4546809656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56AFAAA-8AD3-4AB3-8A46-2BD9683914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080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704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80A2-67AA-45AE-A4A3-02C24D5D2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FC7A9-016D-4F8D-95F8-AE268FFCD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50925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E2521-9433-4ED7-A38E-EB976F0B3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4022563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AEBBB-5F59-4CE5-8F95-88A1C1885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D4F3F-4FD6-423B-8630-86753663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6012F-A692-4BBB-B0E2-A40D6C39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26" name="Rak 5">
            <a:extLst>
              <a:ext uri="{FF2B5EF4-FFF2-40B4-BE49-F238E27FC236}">
                <a16:creationId xmlns:a16="http://schemas.microsoft.com/office/drawing/2014/main" id="{125440BF-FF8E-4F55-AC91-862AB2B62D8D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45A0DCF-3090-4EFD-A929-4799EE6497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080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361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48F90-6F0B-4082-A03A-25C0D0EE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BE1322-944E-410B-A503-071D16B244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509253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6F69F-E2CD-4CAC-B28E-04F7F59CD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4022563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6119C-D6E1-438D-B01E-CF6E63D02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2FECA-0FDF-4E93-B1B1-6CF623CF2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55D90-D9E3-425D-B3DC-406845F9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8" name="Rak 5">
            <a:extLst>
              <a:ext uri="{FF2B5EF4-FFF2-40B4-BE49-F238E27FC236}">
                <a16:creationId xmlns:a16="http://schemas.microsoft.com/office/drawing/2014/main" id="{65E233A8-C457-415A-B25B-AC4916975090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1FF50F7-D655-41A2-BC16-00FE7DA2E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080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635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7040-A9FD-4D9F-927E-3D89FFE8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F4497-9EDB-4DEA-8405-69C17F3AB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985C7-46FC-4066-B9D3-B0D0DB803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83B8B-54A4-4A15-BB63-FCDC3A44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9CEAC-1427-4BEA-8982-30CAE04D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891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255562-1BA5-47E2-B332-7AD9148213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2240"/>
            <a:ext cx="1821947" cy="67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5322-5373-499E-AF2D-2170CC9A0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519242"/>
            <a:ext cx="10515600" cy="190975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AD21B-931A-4064-8D73-165D96D91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502800"/>
            <a:ext cx="10515600" cy="2628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9D274-9D58-4C59-BF24-08319E8A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FF1B3-BEF7-476C-9C24-6F6824C23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DCECA-8742-4DDD-8038-0C0682EA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40335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B31E45-D6F3-4F73-BEDF-5BEDAFC5A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266AE-17DB-428F-A2F6-8D0CA1386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4654A-FDE6-4601-9D75-FA956B136D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103000" y="5049000"/>
            <a:ext cx="1818000" cy="360000"/>
          </a:xfrm>
        </p:spPr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8F030-2FCB-40E4-B64D-2629C80F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852000" y="1980000"/>
            <a:ext cx="4320000" cy="360000"/>
          </a:xfrm>
        </p:spPr>
        <p:txBody>
          <a:bodyPr lIns="180000"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C8C35-D10B-42B0-92F4-58D676FE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11652000" y="6318000"/>
            <a:ext cx="720000" cy="360000"/>
          </a:xfrm>
        </p:spPr>
        <p:txBody>
          <a:bodyPr rIns="180000"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12727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C8CC-6DA1-44E1-AA32-45B9D76EB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73"/>
            <a:ext cx="9144000" cy="2306637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186BF-7340-4334-86FF-20FAAF566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2810"/>
            <a:ext cx="9144000" cy="1828801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latin typeface="+mj-lt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E499B-8B00-C8CA-62CA-20FE39F0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" y="5610251"/>
            <a:ext cx="3234687" cy="11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109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C8CC-6DA1-44E1-AA32-45B9D76EB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73"/>
            <a:ext cx="9144000" cy="2306637"/>
          </a:xfrm>
        </p:spPr>
        <p:txBody>
          <a:bodyPr anchor="b">
            <a:norm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186BF-7340-4334-86FF-20FAAF566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2800"/>
            <a:ext cx="9144000" cy="1828800"/>
          </a:xfrm>
        </p:spPr>
        <p:txBody>
          <a:bodyPr>
            <a:noAutofit/>
          </a:bodyPr>
          <a:lstStyle>
            <a:lvl1pPr marL="0" indent="0" algn="ctr">
              <a:buNone/>
              <a:defRPr sz="6000">
                <a:latin typeface="+mj-lt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AF1C1-98C7-58A9-4CC4-08D2EC0B2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" y="5610251"/>
            <a:ext cx="3234687" cy="11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440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5322-5373-499E-AF2D-2170CC9A0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519242"/>
            <a:ext cx="10515600" cy="190975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AD21B-931A-4064-8D73-165D96D91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502800"/>
            <a:ext cx="10515600" cy="2628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9D274-9D58-4C59-BF24-08319E8A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FF1B3-BEF7-476C-9C24-6F6824C23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DCECA-8742-4DDD-8038-0C0682EA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AF9B89-6638-3459-8DDA-71E936C5AE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224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585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2780735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LiU_primary_black.png" descr="LiU_primary_bl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0" y="6346101"/>
            <a:ext cx="1941029" cy="523185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01076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8274952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1190625" y="4473774"/>
            <a:ext cx="9810750" cy="35195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3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1190625" y="3000375"/>
            <a:ext cx="9810750" cy="50353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672"/>
            </a:lvl1pPr>
          </a:lstStyle>
          <a:p>
            <a:r>
              <a:t>“Type a quote here.” </a:t>
            </a:r>
          </a:p>
        </p:txBody>
      </p:sp>
      <p:pic>
        <p:nvPicPr>
          <p:cNvPr id="104" name="LiU_primary_black.png" descr="LiU_primary_bl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0" y="6346101"/>
            <a:ext cx="1941029" cy="523185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76014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2" y="333375"/>
            <a:ext cx="11055020" cy="9350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382" y="1412875"/>
            <a:ext cx="11055020" cy="4718050"/>
          </a:xfrm>
        </p:spPr>
        <p:txBody>
          <a:bodyPr/>
          <a:lstStyle>
            <a:lvl1pPr marL="342900" indent="-342900">
              <a:spcBef>
                <a:spcPts val="0"/>
              </a:spcBef>
              <a:buFont typeface="Arial" pitchFamily="34" charset="0"/>
              <a:buChar char="•"/>
              <a:defRPr/>
            </a:lvl1pPr>
            <a:lvl2pPr marL="669925" indent="-325438">
              <a:spcBef>
                <a:spcPts val="0"/>
              </a:spcBef>
              <a:buFont typeface="Wingdings" pitchFamily="2" charset="2"/>
              <a:buChar char="§"/>
              <a:defRPr/>
            </a:lvl2pPr>
            <a:lvl3pPr marL="1022350" indent="-350838">
              <a:spcBef>
                <a:spcPts val="0"/>
              </a:spcBef>
              <a:buFont typeface="Arial" pitchFamily="34" charset="0"/>
              <a:buChar char="•"/>
              <a:defRPr/>
            </a:lvl3pPr>
            <a:lvl4pPr marL="1339850" indent="-315913">
              <a:spcBef>
                <a:spcPts val="0"/>
              </a:spcBef>
              <a:buFont typeface="Arial" pitchFamily="34" charset="0"/>
              <a:buChar char="•"/>
              <a:defRPr/>
            </a:lvl4pPr>
            <a:lvl5pPr marL="1681163" indent="-339725">
              <a:spcBef>
                <a:spcPts val="0"/>
              </a:spcBef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2023-09-11</a:t>
            </a:r>
            <a:endParaRPr lang="sv-SE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Fredrik Heintz - Deep Learning (based on slides from MIT 6S191)</a:t>
            </a:r>
            <a:endParaRPr lang="sv-SE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E76A6B-A161-4EF6-B61A-8978C7A31653}" type="slidenum">
              <a:rPr lang="sv-SE" altLang="en-US"/>
              <a:pPr/>
              <a:t>‹#›</a:t>
            </a:fld>
            <a:endParaRPr lang="sv-SE" altLang="en-US"/>
          </a:p>
        </p:txBody>
      </p:sp>
    </p:spTree>
    <p:extLst>
      <p:ext uri="{BB962C8B-B14F-4D97-AF65-F5344CB8AC3E}">
        <p14:creationId xmlns:p14="http://schemas.microsoft.com/office/powerpoint/2010/main" val="292171359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F2900216-8CA6-39F2-F92D-D76F16341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419D166-E390-5E99-942C-AE5A610C870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33FA65A-306E-B727-CDF5-F88E0D512D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33484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D5F28-9CA8-4998-8631-C03E7886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CC860-BB16-4E0C-B870-8B2366E75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254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96C9-5579-4CED-A338-A836AEE06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263" y="0"/>
            <a:ext cx="2520000" cy="360000"/>
          </a:xfrm>
        </p:spPr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A41CD-1A6A-456B-BCAE-4B73471B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AF9EE-7694-4BC1-BDBC-514D317E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9" name="Rak 5">
            <a:extLst>
              <a:ext uri="{FF2B5EF4-FFF2-40B4-BE49-F238E27FC236}">
                <a16:creationId xmlns:a16="http://schemas.microsoft.com/office/drawing/2014/main" id="{D2B6CEC0-7FA1-4DD6-9711-E98236C44181}"/>
              </a:ext>
            </a:extLst>
          </p:cNvPr>
          <p:cNvCxnSpPr>
            <a:cxnSpLocks/>
          </p:cNvCxnSpPr>
          <p:nvPr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AD2338D-B85A-45B3-B14F-0709EED2F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224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97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D5371E38-340D-B27F-6AE9-FA6874101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1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79B4E3-4D8C-BB9C-71A2-84C194FE7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488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951854A-34CE-D0A4-B104-FF3A34C00F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0627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B286047-C81C-01B1-EBF8-C25B2DBFB13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9766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EB2D168-4DA6-EC4D-3B37-A925A9D9C3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68904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B32BFCC-2DF9-0EE5-A4EB-609D060EF1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E152911-9FBC-FBC9-C77D-2F265DDD56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47027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C3E2B1BB-BF10-3613-43F6-9BDBFB0A2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2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1DEFDB7-7C4F-3564-D39C-E08C30E908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488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C43BDE9-9817-B15A-120B-2315C17FE9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0627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BA431E4-671C-4BDF-8B6D-57AD1430EF9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9766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88F100E-A1A9-59E1-A0F8-2F2F68B811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68904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F79C8E-0FFE-3FED-29DC-8D200B22BE3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55C36A0-51DE-3009-141F-7F9A75F5B7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29155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1ABC5D01-B57F-C97F-BA95-D08783773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3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CB2F9104-F05D-275A-A92B-724DB1DCA6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488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0D7927-E63F-C024-1212-A9D436462D1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0627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F5EBB40-5B7F-BE73-695F-DDA910069AB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9766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0E435BA3-819B-133F-FDA8-C801133ED5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68904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C5233FE-AC5E-EB1E-E3BA-C810E643F6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C53FE61-4EAA-56B3-9246-61F37D9EE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8412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BF0B2CE3-125A-0B73-E4FE-0734662A8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4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FA998F7-C9FD-75FE-1989-58711110D3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488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C4852A-BF15-55CF-C1EE-B2A1EE9F8A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0627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4C5077F1-3C88-B628-4B01-71ECE53BCAC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9766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554C7CE-D57B-EC80-6FBB-DA05B68AE0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68904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3A42770-2FED-D5FA-3D0C-9E2772B5E4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77580E0-9F13-97E9-9959-19219A4C2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01717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BB90E8BC-996B-FD64-633B-4AC70E524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5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F82C0BEE-4A33-1E63-CFA8-EB9CBB3B63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488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2AD2FA-1042-B052-7C31-DDD6B5C8E9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0627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21D2E51D-3703-6B84-0A5B-A9E8C8F8217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9766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F7C2B3BD-21FE-18EA-3636-D79431CB9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68904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52F9C81-7A04-2DEC-3945-0C2376B42C5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89200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03C1D700-F016-387B-C036-FBA31A0CA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6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BE320D7-6F72-4A72-49C7-477F5C30C0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BE9935E-1B6B-6266-375F-A1AE1571B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14461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037093E4-EF07-27C8-C343-235C3B46F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234B3C-AF8A-6762-5A3F-69C1E935EE6B}"/>
              </a:ext>
            </a:extLst>
          </p:cNvPr>
          <p:cNvSpPr txBox="1"/>
          <p:nvPr/>
        </p:nvSpPr>
        <p:spPr>
          <a:xfrm>
            <a:off x="2375638" y="1934982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prstClr val="white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Agenda</a:t>
            </a:r>
            <a:endParaRPr lang="en-US" sz="3600" dirty="0">
              <a:solidFill>
                <a:prstClr val="white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0D8D59-F441-A33B-A72A-D091013D4D9F}"/>
              </a:ext>
            </a:extLst>
          </p:cNvPr>
          <p:cNvCxnSpPr/>
          <p:nvPr/>
        </p:nvCxnSpPr>
        <p:spPr>
          <a:xfrm>
            <a:off x="4814596" y="811764"/>
            <a:ext cx="0" cy="5234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8C08B6-284E-4DE9-C0C4-D56CBC0964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7838" y="2045620"/>
            <a:ext cx="4927600" cy="3897312"/>
          </a:xfrm>
        </p:spPr>
        <p:txBody>
          <a:bodyPr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1600">
                <a:latin typeface="+mj-lt"/>
              </a:defRPr>
            </a:lvl1pPr>
            <a:lvl2pPr marL="800100" indent="-342900">
              <a:buSzPct val="150000"/>
              <a:buFont typeface="+mj-lt"/>
              <a:buAutoNum type="arabicPeriod"/>
              <a:defRPr>
                <a:latin typeface="+mj-lt"/>
              </a:defRPr>
            </a:lvl2pPr>
            <a:lvl3pPr marL="1257300" indent="-342900">
              <a:buSzPct val="150000"/>
              <a:buFont typeface="+mj-lt"/>
              <a:buAutoNum type="arabicPeriod"/>
              <a:defRPr>
                <a:latin typeface="+mj-lt"/>
              </a:defRPr>
            </a:lvl3pPr>
            <a:lvl4pPr>
              <a:buSzPct val="150000"/>
              <a:buFont typeface="+mj-lt"/>
              <a:buAutoNum type="arabicPeriod"/>
              <a:defRPr>
                <a:latin typeface="+mj-lt"/>
              </a:defRPr>
            </a:lvl4pPr>
            <a:lvl5pPr>
              <a:buSzPct val="150000"/>
              <a:buFont typeface="+mj-lt"/>
              <a:buAutoNum type="arabicPeriod"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topic 1</a:t>
            </a:r>
          </a:p>
          <a:p>
            <a:pPr lvl="0"/>
            <a:r>
              <a:rPr lang="en-US" dirty="0"/>
              <a:t>Click to edit topic 2</a:t>
            </a:r>
          </a:p>
          <a:p>
            <a:pPr lvl="0"/>
            <a:r>
              <a:rPr lang="en-US" dirty="0"/>
              <a:t>Click to edit topic 3</a:t>
            </a:r>
          </a:p>
          <a:p>
            <a:pPr lvl="0"/>
            <a:r>
              <a:rPr lang="en-US" dirty="0"/>
              <a:t>Click to edit topic 4</a:t>
            </a:r>
          </a:p>
          <a:p>
            <a:pPr lvl="0"/>
            <a:r>
              <a:rPr lang="en-US" dirty="0"/>
              <a:t>Click to edit topic 5</a:t>
            </a:r>
          </a:p>
        </p:txBody>
      </p:sp>
      <p:pic>
        <p:nvPicPr>
          <p:cNvPr id="16" name="Graphic 7">
            <a:extLst>
              <a:ext uri="{FF2B5EF4-FFF2-40B4-BE49-F238E27FC236}">
                <a16:creationId xmlns:a16="http://schemas.microsoft.com/office/drawing/2014/main" id="{09FA143D-FBAF-5981-664A-6E98CF098F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E4AF2A4-B9D8-B63C-54EC-84E9A50FEB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A874517-20A9-FC10-9A9F-5E048C97F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91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A264323F-1D18-F3FF-A86A-82586A177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0D8D59-F441-A33B-A72A-D091013D4D9F}"/>
              </a:ext>
            </a:extLst>
          </p:cNvPr>
          <p:cNvCxnSpPr/>
          <p:nvPr/>
        </p:nvCxnSpPr>
        <p:spPr>
          <a:xfrm>
            <a:off x="4814596" y="811764"/>
            <a:ext cx="0" cy="5234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8C08B6-284E-4DE9-C0C4-D56CBC0964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7838" y="1612487"/>
            <a:ext cx="4927600" cy="324601"/>
          </a:xfrm>
        </p:spPr>
        <p:txBody>
          <a:bodyPr>
            <a:normAutofit/>
          </a:bodyPr>
          <a:lstStyle>
            <a:lvl1pPr marL="0" indent="0">
              <a:buSzPct val="150000"/>
              <a:buFont typeface="+mj-lt"/>
              <a:buNone/>
              <a:defRPr sz="1400">
                <a:latin typeface="+mj-lt"/>
              </a:defRPr>
            </a:lvl1pPr>
            <a:lvl2pPr marL="800100" indent="-342900">
              <a:buSzPct val="150000"/>
              <a:buFont typeface="+mj-lt"/>
              <a:buAutoNum type="arabicPeriod"/>
              <a:defRPr>
                <a:latin typeface="+mj-lt"/>
              </a:defRPr>
            </a:lvl2pPr>
            <a:lvl3pPr marL="1257300" indent="-342900">
              <a:buSzPct val="150000"/>
              <a:buFont typeface="+mj-lt"/>
              <a:buAutoNum type="arabicPeriod"/>
              <a:defRPr>
                <a:latin typeface="+mj-lt"/>
              </a:defRPr>
            </a:lvl3pPr>
            <a:lvl4pPr>
              <a:buSzPct val="150000"/>
              <a:buFont typeface="+mj-lt"/>
              <a:buAutoNum type="arabicPeriod"/>
              <a:defRPr>
                <a:latin typeface="+mj-lt"/>
              </a:defRPr>
            </a:lvl4pPr>
            <a:lvl5pPr>
              <a:buSzPct val="150000"/>
              <a:buFont typeface="+mj-lt"/>
              <a:buAutoNum type="arabicPeriod"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topic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037E0-0CB5-84BF-F256-1C8FBDF5BB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6724" y="1973346"/>
            <a:ext cx="4968875" cy="56531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 dirty="0"/>
              <a:t>Click to edit topic description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90D2F066-77B6-7665-E81A-9125D4177B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7838" y="2924944"/>
            <a:ext cx="4927600" cy="324601"/>
          </a:xfrm>
        </p:spPr>
        <p:txBody>
          <a:bodyPr>
            <a:normAutofit/>
          </a:bodyPr>
          <a:lstStyle>
            <a:lvl1pPr marL="0" indent="0">
              <a:buSzPct val="150000"/>
              <a:buFont typeface="+mj-lt"/>
              <a:buNone/>
              <a:defRPr sz="1400">
                <a:latin typeface="+mj-lt"/>
              </a:defRPr>
            </a:lvl1pPr>
            <a:lvl2pPr marL="800100" indent="-342900">
              <a:buSzPct val="150000"/>
              <a:buFont typeface="+mj-lt"/>
              <a:buAutoNum type="arabicPeriod"/>
              <a:defRPr>
                <a:latin typeface="+mj-lt"/>
              </a:defRPr>
            </a:lvl2pPr>
            <a:lvl3pPr marL="1257300" indent="-342900">
              <a:buSzPct val="150000"/>
              <a:buFont typeface="+mj-lt"/>
              <a:buAutoNum type="arabicPeriod"/>
              <a:defRPr>
                <a:latin typeface="+mj-lt"/>
              </a:defRPr>
            </a:lvl3pPr>
            <a:lvl4pPr>
              <a:buSzPct val="150000"/>
              <a:buFont typeface="+mj-lt"/>
              <a:buAutoNum type="arabicPeriod"/>
              <a:defRPr>
                <a:latin typeface="+mj-lt"/>
              </a:defRPr>
            </a:lvl4pPr>
            <a:lvl5pPr>
              <a:buSzPct val="150000"/>
              <a:buFont typeface="+mj-lt"/>
              <a:buAutoNum type="arabicPeriod"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topic 1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4E31504-FAFF-1AFF-A235-E9E4DE83D9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46724" y="3285803"/>
            <a:ext cx="4968875" cy="56531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 dirty="0"/>
              <a:t>Click to edit topic description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512B05D-8F7E-592C-65FB-9F72A64514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838" y="4365104"/>
            <a:ext cx="4927600" cy="324601"/>
          </a:xfrm>
        </p:spPr>
        <p:txBody>
          <a:bodyPr>
            <a:normAutofit/>
          </a:bodyPr>
          <a:lstStyle>
            <a:lvl1pPr marL="0" indent="0">
              <a:buSzPct val="150000"/>
              <a:buFont typeface="+mj-lt"/>
              <a:buNone/>
              <a:defRPr sz="1400">
                <a:latin typeface="+mj-lt"/>
              </a:defRPr>
            </a:lvl1pPr>
            <a:lvl2pPr marL="800100" indent="-342900">
              <a:buSzPct val="150000"/>
              <a:buFont typeface="+mj-lt"/>
              <a:buAutoNum type="arabicPeriod"/>
              <a:defRPr>
                <a:latin typeface="+mj-lt"/>
              </a:defRPr>
            </a:lvl2pPr>
            <a:lvl3pPr marL="1257300" indent="-342900">
              <a:buSzPct val="150000"/>
              <a:buFont typeface="+mj-lt"/>
              <a:buAutoNum type="arabicPeriod"/>
              <a:defRPr>
                <a:latin typeface="+mj-lt"/>
              </a:defRPr>
            </a:lvl3pPr>
            <a:lvl4pPr>
              <a:buSzPct val="150000"/>
              <a:buFont typeface="+mj-lt"/>
              <a:buAutoNum type="arabicPeriod"/>
              <a:defRPr>
                <a:latin typeface="+mj-lt"/>
              </a:defRPr>
            </a:lvl4pPr>
            <a:lvl5pPr>
              <a:buSzPct val="150000"/>
              <a:buFont typeface="+mj-lt"/>
              <a:buAutoNum type="arabicPeriod"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topic 1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E6DC051-5522-4F20-E853-0D5CA4B141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46724" y="4725963"/>
            <a:ext cx="4968875" cy="56531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 dirty="0"/>
              <a:t>Click to edit topic 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5E199F-7967-B0AC-59F7-4CECB84FAAB7}"/>
              </a:ext>
            </a:extLst>
          </p:cNvPr>
          <p:cNvSpPr txBox="1"/>
          <p:nvPr/>
        </p:nvSpPr>
        <p:spPr>
          <a:xfrm>
            <a:off x="2375638" y="1934982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prstClr val="white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Agenda</a:t>
            </a:r>
            <a:endParaRPr lang="en-US" sz="3600" dirty="0">
              <a:solidFill>
                <a:prstClr val="white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22" name="Graphic 7">
            <a:extLst>
              <a:ext uri="{FF2B5EF4-FFF2-40B4-BE49-F238E27FC236}">
                <a16:creationId xmlns:a16="http://schemas.microsoft.com/office/drawing/2014/main" id="{E2C6A612-6A5C-ED18-8F33-9591778E83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37AA724-86B6-6989-31D4-7431B91C2E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2C8B27B-71C0-059D-333B-846290369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6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down at a blue and pink arrow&#10;&#10;Description automatically generated">
            <a:extLst>
              <a:ext uri="{FF2B5EF4-FFF2-40B4-BE49-F238E27FC236}">
                <a16:creationId xmlns:a16="http://schemas.microsoft.com/office/drawing/2014/main" id="{1B17AA5D-35B4-7CAE-EADB-E3701224C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03313" y="2124222"/>
            <a:ext cx="6909830" cy="1618381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Chapter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3313" y="3775373"/>
            <a:ext cx="6909830" cy="1851704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chapter subtitle style l</a:t>
            </a:r>
            <a:r>
              <a:rPr lang="en-IE" dirty="0" err="1">
                <a:effectLst/>
              </a:rPr>
              <a:t>orem</a:t>
            </a:r>
            <a:r>
              <a:rPr lang="en-IE" dirty="0">
                <a:effectLst/>
              </a:rPr>
              <a:t> ipsum </a:t>
            </a:r>
            <a:r>
              <a:rPr lang="en-IE" dirty="0" err="1">
                <a:effectLst/>
              </a:rPr>
              <a:t>dolor</a:t>
            </a:r>
            <a:r>
              <a:rPr lang="en-IE" dirty="0">
                <a:effectLst/>
              </a:rPr>
              <a:t> sit </a:t>
            </a:r>
            <a:r>
              <a:rPr lang="en-IE" dirty="0" err="1">
                <a:effectLst/>
              </a:rPr>
              <a:t>amet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consetetur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sadipscing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elitr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nonumy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eirmod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tempor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invidunt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ut</a:t>
            </a:r>
            <a:r>
              <a:rPr lang="en-IE" dirty="0">
                <a:effectLst/>
              </a:rPr>
              <a:t> labore et dolore magna </a:t>
            </a:r>
            <a:r>
              <a:rPr lang="en-IE" dirty="0" err="1">
                <a:effectLst/>
              </a:rPr>
              <a:t>aliquyam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erat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voluptua</a:t>
            </a:r>
            <a:r>
              <a:rPr lang="en-IE" dirty="0">
                <a:effectLst/>
              </a:rPr>
              <a:t>.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A5486DC-08BB-1EED-5BEE-CD570990F10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08D2F33-F061-C434-94E3-0FC92B1C0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66854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looking down at a purple arrow&#10;&#10;Description automatically generated">
            <a:extLst>
              <a:ext uri="{FF2B5EF4-FFF2-40B4-BE49-F238E27FC236}">
                <a16:creationId xmlns:a16="http://schemas.microsoft.com/office/drawing/2014/main" id="{C6B7811E-1C17-13CA-D35B-4D2C90D2C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03313" y="2124222"/>
            <a:ext cx="6909830" cy="1618381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GB" dirty="0"/>
              <a:t>Chapter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3313" y="3775373"/>
            <a:ext cx="6909830" cy="1851704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subtitle style l</a:t>
            </a:r>
            <a:r>
              <a:rPr lang="en-IE" dirty="0" err="1">
                <a:effectLst/>
              </a:rPr>
              <a:t>orem</a:t>
            </a:r>
            <a:r>
              <a:rPr lang="en-IE" dirty="0">
                <a:effectLst/>
              </a:rPr>
              <a:t> ipsum </a:t>
            </a:r>
            <a:r>
              <a:rPr lang="en-IE" dirty="0" err="1">
                <a:effectLst/>
              </a:rPr>
              <a:t>dolor</a:t>
            </a:r>
            <a:r>
              <a:rPr lang="en-IE" dirty="0">
                <a:effectLst/>
              </a:rPr>
              <a:t> sit </a:t>
            </a:r>
            <a:r>
              <a:rPr lang="en-IE" dirty="0" err="1">
                <a:effectLst/>
              </a:rPr>
              <a:t>amet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consetetur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sadipscing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elitr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nonumy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eirmod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tempor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invidunt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ut</a:t>
            </a:r>
            <a:r>
              <a:rPr lang="en-IE" dirty="0">
                <a:effectLst/>
              </a:rPr>
              <a:t> labore et dolore magna </a:t>
            </a:r>
            <a:r>
              <a:rPr lang="en-IE" dirty="0" err="1">
                <a:effectLst/>
              </a:rPr>
              <a:t>aliquyam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erat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voluptua</a:t>
            </a:r>
            <a:r>
              <a:rPr lang="en-IE" dirty="0">
                <a:effectLst/>
              </a:rPr>
              <a:t>.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A279EF3-A776-48CB-8DF7-DFA79928C7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F4C934F-4FE1-CB10-D0A2-C16609D71C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40044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5D60-9FEA-4061-AE29-F7A1A0AE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D652D-D723-4261-9B8C-661B6699F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9"/>
            <a:ext cx="5181600" cy="42414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2E162-7D8A-446C-B6C3-D85896811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254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CDECF-AB46-421A-B3EA-954167E5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FB67D-8CC2-4E5B-BF93-6B7E5BF4B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F80C1-A5DA-4E08-8CAE-B47DD97A3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11" name="Rak 5">
            <a:extLst>
              <a:ext uri="{FF2B5EF4-FFF2-40B4-BE49-F238E27FC236}">
                <a16:creationId xmlns:a16="http://schemas.microsoft.com/office/drawing/2014/main" id="{1DBCDB3C-6D20-4691-BDE2-381FEEBC114C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00904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down at a white arrow&#10;&#10;Description automatically generated with medium confidence">
            <a:extLst>
              <a:ext uri="{FF2B5EF4-FFF2-40B4-BE49-F238E27FC236}">
                <a16:creationId xmlns:a16="http://schemas.microsoft.com/office/drawing/2014/main" id="{9EDEB972-1F4E-756D-EB63-66F563379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03313" y="2124222"/>
            <a:ext cx="6909830" cy="1618381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Chapter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3313" y="3775373"/>
            <a:ext cx="6909830" cy="1851704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subtitle style l</a:t>
            </a:r>
            <a:r>
              <a:rPr lang="en-IE" dirty="0" err="1">
                <a:effectLst/>
              </a:rPr>
              <a:t>orem</a:t>
            </a:r>
            <a:r>
              <a:rPr lang="en-IE" dirty="0">
                <a:effectLst/>
              </a:rPr>
              <a:t> ipsum </a:t>
            </a:r>
            <a:r>
              <a:rPr lang="en-IE" dirty="0" err="1">
                <a:effectLst/>
              </a:rPr>
              <a:t>dolor</a:t>
            </a:r>
            <a:r>
              <a:rPr lang="en-IE" dirty="0">
                <a:effectLst/>
              </a:rPr>
              <a:t> sit </a:t>
            </a:r>
            <a:r>
              <a:rPr lang="en-IE" dirty="0" err="1">
                <a:effectLst/>
              </a:rPr>
              <a:t>amet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consetetur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sadipscing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elitr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nonumy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eirmod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tempor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invidunt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ut</a:t>
            </a:r>
            <a:r>
              <a:rPr lang="en-IE" dirty="0">
                <a:effectLst/>
              </a:rPr>
              <a:t> labore et dolore magna </a:t>
            </a:r>
            <a:r>
              <a:rPr lang="en-IE" dirty="0" err="1">
                <a:effectLst/>
              </a:rPr>
              <a:t>aliquyam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erat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voluptua</a:t>
            </a:r>
            <a:r>
              <a:rPr lang="en-IE" dirty="0">
                <a:effectLst/>
              </a:rPr>
              <a:t>.</a:t>
            </a:r>
            <a:endParaRPr lang="en-IE" dirty="0"/>
          </a:p>
        </p:txBody>
      </p:sp>
      <p:pic>
        <p:nvPicPr>
          <p:cNvPr id="10" name="Picture 9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A90FEAD-0534-D606-D361-AF18FCADB6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948" y="6131175"/>
            <a:ext cx="1636820" cy="36519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C821D46-EC3A-CAF4-DFA3-10F08A478A3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55780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and white background&#10;&#10;Description automatically generated">
            <a:extLst>
              <a:ext uri="{FF2B5EF4-FFF2-40B4-BE49-F238E27FC236}">
                <a16:creationId xmlns:a16="http://schemas.microsoft.com/office/drawing/2014/main" id="{70F4F6D2-FA77-6188-B2FE-205261BA3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02DDB7F-A4E0-207B-8388-73AFF07AD35D}"/>
              </a:ext>
            </a:extLst>
          </p:cNvPr>
          <p:cNvSpPr/>
          <p:nvPr/>
        </p:nvSpPr>
        <p:spPr>
          <a:xfrm>
            <a:off x="1862981" y="1657882"/>
            <a:ext cx="3614873" cy="3614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8349" y="1823851"/>
            <a:ext cx="4572000" cy="1605149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Speaker Name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4575"/>
            <a:ext cx="541168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8C572B-2DA7-ACC1-2B8C-2909C09FA9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9145" y="1452036"/>
            <a:ext cx="3600000" cy="36000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 image </a:t>
            </a:r>
            <a:r>
              <a:rPr lang="it-IT" dirty="0" err="1"/>
              <a:t>here</a:t>
            </a:r>
            <a:endParaRPr lang="en-I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98F40BD-A145-71A9-BEBF-E13C64F6CD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8350" y="3470535"/>
            <a:ext cx="4562272" cy="415664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speaker role</a:t>
            </a:r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DFBC8D94-D62C-2F11-C3E9-A8CA918767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048BD4-CE4A-EB6E-000B-6105D7FA22BA}"/>
              </a:ext>
            </a:extLst>
          </p:cNvPr>
          <p:cNvSpPr txBox="1"/>
          <p:nvPr/>
        </p:nvSpPr>
        <p:spPr>
          <a:xfrm>
            <a:off x="6507804" y="1342417"/>
            <a:ext cx="3715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Meet the speaker</a:t>
            </a:r>
            <a:endParaRPr lang="en-IE" sz="24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31B5FF-20EC-57C3-3D81-5778409F0C7A}"/>
              </a:ext>
            </a:extLst>
          </p:cNvPr>
          <p:cNvSpPr/>
          <p:nvPr/>
        </p:nvSpPr>
        <p:spPr>
          <a:xfrm>
            <a:off x="6507804" y="4858512"/>
            <a:ext cx="768485" cy="58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EC115A2-8A06-B998-E04F-DD0008C60A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1235" y="4974635"/>
            <a:ext cx="3549886" cy="369888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@nickname</a:t>
            </a:r>
            <a:endParaRPr lang="en-IE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EAB9A1D-46D2-9B34-62D6-BC4800386A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350" y="3931388"/>
            <a:ext cx="4562272" cy="415664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company name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FDF2A4-9422-AB68-AEEB-46C1A583F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385E819-BDD2-E421-ABA1-B07AC5EAF49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00102"/>
      </p:ext>
    </p:extLst>
  </p:cSld>
  <p:clrMapOvr>
    <a:masterClrMapping/>
  </p:clrMapOvr>
  <p:transition spd="slow">
    <p:push dir="u"/>
  </p:transition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A3DB9D22-35B3-2473-EDFB-A90B2284C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93B10AB-9E1B-E432-CBD2-AFA462BA9E69}"/>
              </a:ext>
            </a:extLst>
          </p:cNvPr>
          <p:cNvSpPr/>
          <p:nvPr/>
        </p:nvSpPr>
        <p:spPr>
          <a:xfrm>
            <a:off x="1862981" y="1657882"/>
            <a:ext cx="3614873" cy="3614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8349" y="1823851"/>
            <a:ext cx="4572000" cy="1605149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Speaker Name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4575"/>
            <a:ext cx="541168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8C572B-2DA7-ACC1-2B8C-2909C09FA9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9145" y="1452036"/>
            <a:ext cx="3600000" cy="36000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 image </a:t>
            </a:r>
            <a:r>
              <a:rPr lang="it-IT" dirty="0" err="1"/>
              <a:t>here</a:t>
            </a:r>
            <a:endParaRPr lang="en-I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98F40BD-A145-71A9-BEBF-E13C64F6CD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8350" y="3470535"/>
            <a:ext cx="4562272" cy="415664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speaker role,</a:t>
            </a:r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DFBC8D94-D62C-2F11-C3E9-A8CA918767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1802DB-2A2D-74A0-E4D6-ED3B5E269D35}"/>
              </a:ext>
            </a:extLst>
          </p:cNvPr>
          <p:cNvSpPr/>
          <p:nvPr/>
        </p:nvSpPr>
        <p:spPr>
          <a:xfrm>
            <a:off x="6507804" y="4858512"/>
            <a:ext cx="768485" cy="58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D9B0014-CEEC-C069-2A16-393E442FD0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1235" y="4974635"/>
            <a:ext cx="3549886" cy="369888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@nickname</a:t>
            </a:r>
            <a:endParaRPr lang="en-I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048BD4-CE4A-EB6E-000B-6105D7FA22BA}"/>
              </a:ext>
            </a:extLst>
          </p:cNvPr>
          <p:cNvSpPr txBox="1"/>
          <p:nvPr/>
        </p:nvSpPr>
        <p:spPr>
          <a:xfrm>
            <a:off x="6507804" y="1342417"/>
            <a:ext cx="3715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2"/>
                </a:solidFill>
                <a:latin typeface="+mj-lt"/>
              </a:rPr>
              <a:t>Meet the speaker</a:t>
            </a:r>
            <a:endParaRPr lang="en-IE" sz="2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C83EA552-9136-1C0A-77D3-315D39C94D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350" y="3931388"/>
            <a:ext cx="4562272" cy="415664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company name,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56F93FC-1C5B-BD75-D4F9-225DA349E4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54F1B6-D5B5-5886-89AD-ECD0C3712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48371"/>
      </p:ext>
    </p:extLst>
  </p:cSld>
  <p:clrMapOvr>
    <a:masterClrMapping/>
  </p:clrMapOvr>
  <p:transition spd="slow">
    <p:push dir="u"/>
  </p:transition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a white border&#10;&#10;Description automatically generated">
            <a:extLst>
              <a:ext uri="{FF2B5EF4-FFF2-40B4-BE49-F238E27FC236}">
                <a16:creationId xmlns:a16="http://schemas.microsoft.com/office/drawing/2014/main" id="{6C864DF7-FCE3-D0B7-FEE8-E5550CA95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4127B4-D331-5869-09FE-21931AA89664}"/>
              </a:ext>
            </a:extLst>
          </p:cNvPr>
          <p:cNvSpPr/>
          <p:nvPr/>
        </p:nvSpPr>
        <p:spPr>
          <a:xfrm>
            <a:off x="7563026" y="1621563"/>
            <a:ext cx="3614873" cy="3614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4575"/>
            <a:ext cx="541168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8C572B-2DA7-ACC1-2B8C-2909C09FA9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74696" y="1452036"/>
            <a:ext cx="3600000" cy="36000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 image </a:t>
            </a:r>
            <a:r>
              <a:rPr lang="it-IT" dirty="0" err="1"/>
              <a:t>here</a:t>
            </a:r>
            <a:endParaRPr lang="en-I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98F40BD-A145-71A9-BEBF-E13C64F6CD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25749" y="1322364"/>
            <a:ext cx="3882682" cy="2658793"/>
          </a:xfrm>
        </p:spPr>
        <p:txBody>
          <a:bodyPr wrap="square">
            <a:noAutofit/>
          </a:bodyPr>
          <a:lstStyle>
            <a:lvl1pPr marL="0" indent="0">
              <a:buNone/>
              <a:defRPr lang="en-US" sz="3200" dirty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quote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DFBC8D94-D62C-2F11-C3E9-A8CA918767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048BD4-CE4A-EB6E-000B-6105D7FA22BA}"/>
              </a:ext>
            </a:extLst>
          </p:cNvPr>
          <p:cNvSpPr txBox="1">
            <a:spLocks/>
          </p:cNvSpPr>
          <p:nvPr/>
        </p:nvSpPr>
        <p:spPr>
          <a:xfrm>
            <a:off x="585305" y="737506"/>
            <a:ext cx="120129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“</a:t>
            </a:r>
            <a:endParaRPr lang="en-IE" sz="166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31B5FF-20EC-57C3-3D81-5778409F0C7A}"/>
              </a:ext>
            </a:extLst>
          </p:cNvPr>
          <p:cNvSpPr/>
          <p:nvPr/>
        </p:nvSpPr>
        <p:spPr>
          <a:xfrm>
            <a:off x="2259361" y="4858512"/>
            <a:ext cx="768485" cy="58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EC115A2-8A06-B998-E04F-DD0008C60A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2792" y="4974635"/>
            <a:ext cx="3549886" cy="32888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name</a:t>
            </a:r>
            <a:endParaRPr lang="en-IE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916D6E8-1BA4-BFBF-C1DC-FA0F2E363F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62792" y="5301208"/>
            <a:ext cx="3549886" cy="32888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job role</a:t>
            </a:r>
            <a:endParaRPr lang="en-I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FD9A40-EE3E-AED5-BC97-0A55868E3D6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388878E-8630-C0F3-7350-182E45045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02352"/>
      </p:ext>
    </p:extLst>
  </p:cSld>
  <p:clrMapOvr>
    <a:masterClrMapping/>
  </p:clrMapOvr>
  <p:transition spd="slow">
    <p:push dir="u"/>
  </p:transition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735D2C4A-859A-59C1-FCF9-58E5DD3BB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826766"/>
            <a:ext cx="5326951" cy="132556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18" name="Picture 17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19C0595-FC4F-8A17-32EA-B6FC567827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D764CD-70AB-A623-283E-77DF3F6C44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963" y="2226009"/>
            <a:ext cx="11119100" cy="3007728"/>
          </a:xfrm>
        </p:spPr>
        <p:txBody>
          <a:bodyPr numCol="2" spcCol="576000"/>
          <a:lstStyle>
            <a:lvl1pPr marL="0" indent="0" algn="l">
              <a:buNone/>
              <a:defRPr sz="1700">
                <a:solidFill>
                  <a:srgbClr val="536B7E"/>
                </a:solidFill>
              </a:defRPr>
            </a:lvl1pPr>
            <a:lvl2pPr marL="0" indent="0" algn="l">
              <a:buNone/>
              <a:defRPr sz="1200">
                <a:solidFill>
                  <a:srgbClr val="536B7E"/>
                </a:solidFill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slide 2 columns paragraph</a:t>
            </a:r>
            <a:endParaRPr lang="en-IE" dirty="0"/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92D050"/>
              </a:buClr>
              <a:buSzPct val="127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6D0C8D-D0A5-8080-CE2F-810A23A92ED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60A8C70-6AFA-083E-244E-63A33A26F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19100"/>
      </p:ext>
    </p:extLst>
  </p:cSld>
  <p:clrMapOvr>
    <a:masterClrMapping/>
  </p:clrMapOvr>
  <p:transition spd="slow">
    <p:push dir="u"/>
  </p:transition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6F72340F-4500-D431-B382-4D3E007C9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826766"/>
            <a:ext cx="5326951" cy="1325563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D764CD-70AB-A623-283E-77DF3F6C44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963" y="2226009"/>
            <a:ext cx="11119100" cy="3007728"/>
          </a:xfrm>
        </p:spPr>
        <p:txBody>
          <a:bodyPr numCol="2" spcCol="576000"/>
          <a:lstStyle>
            <a:lvl1pPr marL="0" indent="0" algn="l">
              <a:buNone/>
              <a:defRPr sz="1700">
                <a:solidFill>
                  <a:schemeClr val="bg1"/>
                </a:solidFill>
              </a:defRPr>
            </a:lvl1pPr>
            <a:lvl2pPr marL="0" indent="0" algn="l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slide 2 columns paragraph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92D050"/>
              </a:buClr>
              <a:buSzPct val="127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FED1A427-FBBA-EAE2-CFEC-1E8A398A6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455A165-5996-72E6-034C-1CC3370725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7FEC8DD-0C98-D0A5-6A4D-00ED916D52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09263"/>
      </p:ext>
    </p:extLst>
  </p:cSld>
  <p:clrMapOvr>
    <a:masterClrMapping/>
  </p:clrMapOvr>
  <p:transition spd="slow">
    <p:push dir="u"/>
  </p:transition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Content and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F061B7B8-DEAC-C354-4CF1-14F97F0EF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71934"/>
            <a:ext cx="5326951" cy="1325563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FED1A427-FBBA-EAE2-CFEC-1E8A398A6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2E67A6-7FFC-4A83-839E-2C9C0F8F50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2659732"/>
            <a:ext cx="5334000" cy="313949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6B730D7-C0DE-BC64-5AA9-8E3758562E5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71312" y="1659940"/>
            <a:ext cx="4427538" cy="3538120"/>
          </a:xfrm>
          <a:custGeom>
            <a:avLst/>
            <a:gdLst>
              <a:gd name="connsiteX0" fmla="*/ 0 w 4427538"/>
              <a:gd name="connsiteY0" fmla="*/ 0 h 3273425"/>
              <a:gd name="connsiteX1" fmla="*/ 4427538 w 4427538"/>
              <a:gd name="connsiteY1" fmla="*/ 0 h 3273425"/>
              <a:gd name="connsiteX2" fmla="*/ 4427538 w 4427538"/>
              <a:gd name="connsiteY2" fmla="*/ 3273425 h 3273425"/>
              <a:gd name="connsiteX3" fmla="*/ 0 w 4427538"/>
              <a:gd name="connsiteY3" fmla="*/ 3273425 h 3273425"/>
              <a:gd name="connsiteX4" fmla="*/ 0 w 4427538"/>
              <a:gd name="connsiteY4" fmla="*/ 0 h 3273425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73425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37331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7538" h="3538120">
                <a:moveTo>
                  <a:pt x="0" y="0"/>
                </a:moveTo>
                <a:lnTo>
                  <a:pt x="4427538" y="0"/>
                </a:lnTo>
                <a:lnTo>
                  <a:pt x="4427538" y="3237331"/>
                </a:lnTo>
                <a:lnTo>
                  <a:pt x="0" y="353812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picture</a:t>
            </a:r>
            <a:endParaRPr lang="en-IE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E2F9AEE-2D72-BA7A-BFBD-94E0B02CB9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9767032-241C-5F65-27B6-2C7457ACB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90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Content and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C9158DC9-4870-7F12-8EED-03FA75AB1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271934"/>
            <a:ext cx="5326951" cy="132556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2E67A6-7FFC-4A83-839E-2C9C0F8F50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3" y="2659732"/>
            <a:ext cx="5334000" cy="313949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6B730D7-C0DE-BC64-5AA9-8E3758562E5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53965" y="1792287"/>
            <a:ext cx="4451601" cy="3778751"/>
          </a:xfrm>
          <a:custGeom>
            <a:avLst/>
            <a:gdLst>
              <a:gd name="connsiteX0" fmla="*/ 0 w 4427538"/>
              <a:gd name="connsiteY0" fmla="*/ 0 h 3273425"/>
              <a:gd name="connsiteX1" fmla="*/ 4427538 w 4427538"/>
              <a:gd name="connsiteY1" fmla="*/ 0 h 3273425"/>
              <a:gd name="connsiteX2" fmla="*/ 4427538 w 4427538"/>
              <a:gd name="connsiteY2" fmla="*/ 3273425 h 3273425"/>
              <a:gd name="connsiteX3" fmla="*/ 0 w 4427538"/>
              <a:gd name="connsiteY3" fmla="*/ 3273425 h 3273425"/>
              <a:gd name="connsiteX4" fmla="*/ 0 w 4427538"/>
              <a:gd name="connsiteY4" fmla="*/ 0 h 3273425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73425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37331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39570"/>
              <a:gd name="connsiteY0" fmla="*/ 0 h 4115636"/>
              <a:gd name="connsiteX1" fmla="*/ 4427538 w 4439570"/>
              <a:gd name="connsiteY1" fmla="*/ 0 h 4115636"/>
              <a:gd name="connsiteX2" fmla="*/ 4439570 w 4439570"/>
              <a:gd name="connsiteY2" fmla="*/ 4115636 h 4115636"/>
              <a:gd name="connsiteX3" fmla="*/ 0 w 4439570"/>
              <a:gd name="connsiteY3" fmla="*/ 3538120 h 4115636"/>
              <a:gd name="connsiteX4" fmla="*/ 0 w 4439570"/>
              <a:gd name="connsiteY4" fmla="*/ 0 h 4115636"/>
              <a:gd name="connsiteX0" fmla="*/ 12032 w 4439570"/>
              <a:gd name="connsiteY0" fmla="*/ 156411 h 4115636"/>
              <a:gd name="connsiteX1" fmla="*/ 4427538 w 4439570"/>
              <a:gd name="connsiteY1" fmla="*/ 0 h 4115636"/>
              <a:gd name="connsiteX2" fmla="*/ 4439570 w 4439570"/>
              <a:gd name="connsiteY2" fmla="*/ 4115636 h 4115636"/>
              <a:gd name="connsiteX3" fmla="*/ 0 w 4439570"/>
              <a:gd name="connsiteY3" fmla="*/ 3538120 h 4115636"/>
              <a:gd name="connsiteX4" fmla="*/ 12032 w 4439570"/>
              <a:gd name="connsiteY4" fmla="*/ 156411 h 4115636"/>
              <a:gd name="connsiteX0" fmla="*/ 12032 w 4439570"/>
              <a:gd name="connsiteY0" fmla="*/ 24063 h 3983288"/>
              <a:gd name="connsiteX1" fmla="*/ 4427538 w 4439570"/>
              <a:gd name="connsiteY1" fmla="*/ 0 h 3983288"/>
              <a:gd name="connsiteX2" fmla="*/ 4439570 w 4439570"/>
              <a:gd name="connsiteY2" fmla="*/ 3983288 h 3983288"/>
              <a:gd name="connsiteX3" fmla="*/ 0 w 4439570"/>
              <a:gd name="connsiteY3" fmla="*/ 3405772 h 3983288"/>
              <a:gd name="connsiteX4" fmla="*/ 12032 w 4439570"/>
              <a:gd name="connsiteY4" fmla="*/ 24063 h 3983288"/>
              <a:gd name="connsiteX0" fmla="*/ 12032 w 4451601"/>
              <a:gd name="connsiteY0" fmla="*/ 24063 h 3778751"/>
              <a:gd name="connsiteX1" fmla="*/ 4427538 w 4451601"/>
              <a:gd name="connsiteY1" fmla="*/ 0 h 3778751"/>
              <a:gd name="connsiteX2" fmla="*/ 4451601 w 4451601"/>
              <a:gd name="connsiteY2" fmla="*/ 3778751 h 3778751"/>
              <a:gd name="connsiteX3" fmla="*/ 0 w 4451601"/>
              <a:gd name="connsiteY3" fmla="*/ 3405772 h 3778751"/>
              <a:gd name="connsiteX4" fmla="*/ 12032 w 4451601"/>
              <a:gd name="connsiteY4" fmla="*/ 24063 h 377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01" h="3778751">
                <a:moveTo>
                  <a:pt x="12032" y="24063"/>
                </a:moveTo>
                <a:lnTo>
                  <a:pt x="4427538" y="0"/>
                </a:lnTo>
                <a:cubicBezTo>
                  <a:pt x="4431549" y="1371879"/>
                  <a:pt x="4447590" y="2406872"/>
                  <a:pt x="4451601" y="3778751"/>
                </a:cubicBezTo>
                <a:lnTo>
                  <a:pt x="0" y="3405772"/>
                </a:lnTo>
                <a:cubicBezTo>
                  <a:pt x="4011" y="2278536"/>
                  <a:pt x="8021" y="1151299"/>
                  <a:pt x="12032" y="24063"/>
                </a:cubicBez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picture</a:t>
            </a:r>
            <a:endParaRPr lang="en-IE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27F3DD0-6E38-025D-09C4-80F9A4A6734F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0A5F0EA-C7AD-76C2-A3FA-7E303A877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7D0932F-AB79-DE4B-66DE-ED3FE28001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F617D07-1929-D4DE-4FD8-5E7EFE75F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82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Content and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BD951B66-4042-81D4-668B-E7AA064ED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5326951" cy="1059007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2E67A6-7FFC-4A83-839E-2C9C0F8F50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3" y="1409446"/>
            <a:ext cx="5334000" cy="7518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0">
              <a:buNone/>
              <a:defRPr sz="1400"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6B730D7-C0DE-BC64-5AA9-8E3758562E5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53965" y="1792287"/>
            <a:ext cx="4451601" cy="3778751"/>
          </a:xfrm>
          <a:custGeom>
            <a:avLst/>
            <a:gdLst>
              <a:gd name="connsiteX0" fmla="*/ 0 w 4427538"/>
              <a:gd name="connsiteY0" fmla="*/ 0 h 3273425"/>
              <a:gd name="connsiteX1" fmla="*/ 4427538 w 4427538"/>
              <a:gd name="connsiteY1" fmla="*/ 0 h 3273425"/>
              <a:gd name="connsiteX2" fmla="*/ 4427538 w 4427538"/>
              <a:gd name="connsiteY2" fmla="*/ 3273425 h 3273425"/>
              <a:gd name="connsiteX3" fmla="*/ 0 w 4427538"/>
              <a:gd name="connsiteY3" fmla="*/ 3273425 h 3273425"/>
              <a:gd name="connsiteX4" fmla="*/ 0 w 4427538"/>
              <a:gd name="connsiteY4" fmla="*/ 0 h 3273425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73425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37331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39570"/>
              <a:gd name="connsiteY0" fmla="*/ 0 h 4115636"/>
              <a:gd name="connsiteX1" fmla="*/ 4427538 w 4439570"/>
              <a:gd name="connsiteY1" fmla="*/ 0 h 4115636"/>
              <a:gd name="connsiteX2" fmla="*/ 4439570 w 4439570"/>
              <a:gd name="connsiteY2" fmla="*/ 4115636 h 4115636"/>
              <a:gd name="connsiteX3" fmla="*/ 0 w 4439570"/>
              <a:gd name="connsiteY3" fmla="*/ 3538120 h 4115636"/>
              <a:gd name="connsiteX4" fmla="*/ 0 w 4439570"/>
              <a:gd name="connsiteY4" fmla="*/ 0 h 4115636"/>
              <a:gd name="connsiteX0" fmla="*/ 12032 w 4439570"/>
              <a:gd name="connsiteY0" fmla="*/ 156411 h 4115636"/>
              <a:gd name="connsiteX1" fmla="*/ 4427538 w 4439570"/>
              <a:gd name="connsiteY1" fmla="*/ 0 h 4115636"/>
              <a:gd name="connsiteX2" fmla="*/ 4439570 w 4439570"/>
              <a:gd name="connsiteY2" fmla="*/ 4115636 h 4115636"/>
              <a:gd name="connsiteX3" fmla="*/ 0 w 4439570"/>
              <a:gd name="connsiteY3" fmla="*/ 3538120 h 4115636"/>
              <a:gd name="connsiteX4" fmla="*/ 12032 w 4439570"/>
              <a:gd name="connsiteY4" fmla="*/ 156411 h 4115636"/>
              <a:gd name="connsiteX0" fmla="*/ 12032 w 4439570"/>
              <a:gd name="connsiteY0" fmla="*/ 24063 h 3983288"/>
              <a:gd name="connsiteX1" fmla="*/ 4427538 w 4439570"/>
              <a:gd name="connsiteY1" fmla="*/ 0 h 3983288"/>
              <a:gd name="connsiteX2" fmla="*/ 4439570 w 4439570"/>
              <a:gd name="connsiteY2" fmla="*/ 3983288 h 3983288"/>
              <a:gd name="connsiteX3" fmla="*/ 0 w 4439570"/>
              <a:gd name="connsiteY3" fmla="*/ 3405772 h 3983288"/>
              <a:gd name="connsiteX4" fmla="*/ 12032 w 4439570"/>
              <a:gd name="connsiteY4" fmla="*/ 24063 h 3983288"/>
              <a:gd name="connsiteX0" fmla="*/ 12032 w 4451601"/>
              <a:gd name="connsiteY0" fmla="*/ 24063 h 3778751"/>
              <a:gd name="connsiteX1" fmla="*/ 4427538 w 4451601"/>
              <a:gd name="connsiteY1" fmla="*/ 0 h 3778751"/>
              <a:gd name="connsiteX2" fmla="*/ 4451601 w 4451601"/>
              <a:gd name="connsiteY2" fmla="*/ 3778751 h 3778751"/>
              <a:gd name="connsiteX3" fmla="*/ 0 w 4451601"/>
              <a:gd name="connsiteY3" fmla="*/ 3405772 h 3778751"/>
              <a:gd name="connsiteX4" fmla="*/ 12032 w 4451601"/>
              <a:gd name="connsiteY4" fmla="*/ 24063 h 377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01" h="3778751">
                <a:moveTo>
                  <a:pt x="12032" y="24063"/>
                </a:moveTo>
                <a:lnTo>
                  <a:pt x="4427538" y="0"/>
                </a:lnTo>
                <a:cubicBezTo>
                  <a:pt x="4431549" y="1371879"/>
                  <a:pt x="4447590" y="2406872"/>
                  <a:pt x="4451601" y="3778751"/>
                </a:cubicBezTo>
                <a:lnTo>
                  <a:pt x="0" y="3405772"/>
                </a:lnTo>
                <a:cubicBezTo>
                  <a:pt x="4011" y="2278536"/>
                  <a:pt x="8021" y="1151299"/>
                  <a:pt x="12032" y="24063"/>
                </a:cubicBez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picture</a:t>
            </a:r>
            <a:endParaRPr lang="en-IE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27F3DD0-6E38-025D-09C4-80F9A4A6734F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0A5F0EA-C7AD-76C2-A3FA-7E303A877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6" name="SmartArt Placeholder 5">
            <a:extLst>
              <a:ext uri="{FF2B5EF4-FFF2-40B4-BE49-F238E27FC236}">
                <a16:creationId xmlns:a16="http://schemas.microsoft.com/office/drawing/2014/main" id="{DFB82D7B-074C-FDB1-A67C-7A212FE6202E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864899" y="2545918"/>
            <a:ext cx="1265237" cy="1265237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/>
          </a:p>
        </p:txBody>
      </p:sp>
      <p:sp>
        <p:nvSpPr>
          <p:cNvPr id="8" name="SmartArt Placeholder 5">
            <a:extLst>
              <a:ext uri="{FF2B5EF4-FFF2-40B4-BE49-F238E27FC236}">
                <a16:creationId xmlns:a16="http://schemas.microsoft.com/office/drawing/2014/main" id="{BA17BCE1-2BD0-08AE-1FBD-F59533BFAFC7}"/>
              </a:ext>
            </a:extLst>
          </p:cNvPr>
          <p:cNvSpPr>
            <a:spLocks noGrp="1"/>
          </p:cNvSpPr>
          <p:nvPr>
            <p:ph type="dgm" sz="quarter" idx="21"/>
          </p:nvPr>
        </p:nvSpPr>
        <p:spPr>
          <a:xfrm>
            <a:off x="3503712" y="2545918"/>
            <a:ext cx="1265237" cy="1265237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/>
          </a:p>
        </p:txBody>
      </p:sp>
      <p:sp>
        <p:nvSpPr>
          <p:cNvPr id="10" name="SmartArt Placeholder 5">
            <a:extLst>
              <a:ext uri="{FF2B5EF4-FFF2-40B4-BE49-F238E27FC236}">
                <a16:creationId xmlns:a16="http://schemas.microsoft.com/office/drawing/2014/main" id="{004D7ED1-F790-F5A4-16A2-1A7DE0E9885B}"/>
              </a:ext>
            </a:extLst>
          </p:cNvPr>
          <p:cNvSpPr>
            <a:spLocks noGrp="1"/>
          </p:cNvSpPr>
          <p:nvPr>
            <p:ph type="dgm" sz="quarter" idx="22"/>
          </p:nvPr>
        </p:nvSpPr>
        <p:spPr>
          <a:xfrm>
            <a:off x="864899" y="4247891"/>
            <a:ext cx="1265237" cy="1265237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/>
          </a:p>
        </p:txBody>
      </p:sp>
      <p:sp>
        <p:nvSpPr>
          <p:cNvPr id="11" name="SmartArt Placeholder 5">
            <a:extLst>
              <a:ext uri="{FF2B5EF4-FFF2-40B4-BE49-F238E27FC236}">
                <a16:creationId xmlns:a16="http://schemas.microsoft.com/office/drawing/2014/main" id="{450FE0F2-05B0-E19F-D6DF-86D291836CCE}"/>
              </a:ext>
            </a:extLst>
          </p:cNvPr>
          <p:cNvSpPr>
            <a:spLocks noGrp="1"/>
          </p:cNvSpPr>
          <p:nvPr>
            <p:ph type="dgm" sz="quarter" idx="23"/>
          </p:nvPr>
        </p:nvSpPr>
        <p:spPr>
          <a:xfrm>
            <a:off x="3503712" y="4247891"/>
            <a:ext cx="1265237" cy="1265237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90A0881-B830-13C6-E8C2-D8F8E05BC2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47B84C5-584F-1D4F-9460-2BAA059F0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04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Content and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211A8066-5A29-0D0F-DE06-8AD4CD7CC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71934"/>
            <a:ext cx="5326951" cy="132556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FED1A427-FBBA-EAE2-CFEC-1E8A398A6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2E67A6-7FFC-4A83-839E-2C9C0F8F50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2659732"/>
            <a:ext cx="5334000" cy="313949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6B730D7-C0DE-BC64-5AA9-8E3758562E5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71312" y="1659940"/>
            <a:ext cx="4427538" cy="3538120"/>
          </a:xfrm>
          <a:custGeom>
            <a:avLst/>
            <a:gdLst>
              <a:gd name="connsiteX0" fmla="*/ 0 w 4427538"/>
              <a:gd name="connsiteY0" fmla="*/ 0 h 3273425"/>
              <a:gd name="connsiteX1" fmla="*/ 4427538 w 4427538"/>
              <a:gd name="connsiteY1" fmla="*/ 0 h 3273425"/>
              <a:gd name="connsiteX2" fmla="*/ 4427538 w 4427538"/>
              <a:gd name="connsiteY2" fmla="*/ 3273425 h 3273425"/>
              <a:gd name="connsiteX3" fmla="*/ 0 w 4427538"/>
              <a:gd name="connsiteY3" fmla="*/ 3273425 h 3273425"/>
              <a:gd name="connsiteX4" fmla="*/ 0 w 4427538"/>
              <a:gd name="connsiteY4" fmla="*/ 0 h 3273425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73425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37331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7538" h="3538120">
                <a:moveTo>
                  <a:pt x="0" y="0"/>
                </a:moveTo>
                <a:lnTo>
                  <a:pt x="4427538" y="0"/>
                </a:lnTo>
                <a:lnTo>
                  <a:pt x="4427538" y="3237331"/>
                </a:lnTo>
                <a:lnTo>
                  <a:pt x="0" y="353812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picture</a:t>
            </a:r>
            <a:endParaRPr lang="en-I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52FE797-9193-7ED9-2536-F9789FB56F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9A899C-F7C6-08CD-8470-53FB000F7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57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C1DA-1DF7-4806-9BFE-693752D8E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AEAAB-6C1D-4159-B092-4584A8886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35E44-E48F-4B64-BC38-36AE1423E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85"/>
            <a:ext cx="5157787" cy="3571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40FBBF-9493-4795-A84B-B36E220508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B4785-7E60-4E95-8686-8079389741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85"/>
            <a:ext cx="5183188" cy="35684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52B86A-85B7-4456-A609-BB084D0B2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08846-8A71-4321-93F6-BFCE99CB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B0CCA9-80F4-4FE7-B4FD-9FB65454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13" name="Rak 5">
            <a:extLst>
              <a:ext uri="{FF2B5EF4-FFF2-40B4-BE49-F238E27FC236}">
                <a16:creationId xmlns:a16="http://schemas.microsoft.com/office/drawing/2014/main" id="{EC927C92-6210-4B4D-895A-19AADBEF8F6E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362B491-D480-49A0-9C8D-2642CBE415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224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565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A87A885A-91CF-769F-B384-52A915930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505327"/>
            <a:ext cx="8286720" cy="1155032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FED1A427-FBBA-EAE2-CFEC-1E8A398A6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2239C1-20A5-0EA3-EAA6-1E76F628F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684421"/>
            <a:ext cx="8315742" cy="19491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08022B-6165-D6E3-F1A1-982424D013BD}"/>
              </a:ext>
            </a:extLst>
          </p:cNvPr>
          <p:cNvSpPr txBox="1">
            <a:spLocks/>
          </p:cNvSpPr>
          <p:nvPr/>
        </p:nvSpPr>
        <p:spPr>
          <a:xfrm>
            <a:off x="363985" y="4042612"/>
            <a:ext cx="8286720" cy="693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7EDAE8F-5494-C39A-B945-5012DBAF2C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4760496"/>
            <a:ext cx="8315742" cy="101466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AE8675-1C57-2A5D-0B70-31FC598629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55DA862-593B-0268-131D-37013E590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05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158C45F-8AA2-37DC-274C-52C6789AF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505327"/>
            <a:ext cx="8286720" cy="1155032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FED1A427-FBBA-EAE2-CFEC-1E8A398A6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2239C1-20A5-0EA3-EAA6-1E76F628F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684421"/>
            <a:ext cx="8315742" cy="19491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08022B-6165-D6E3-F1A1-982424D013BD}"/>
              </a:ext>
            </a:extLst>
          </p:cNvPr>
          <p:cNvSpPr txBox="1">
            <a:spLocks/>
          </p:cNvSpPr>
          <p:nvPr/>
        </p:nvSpPr>
        <p:spPr>
          <a:xfrm>
            <a:off x="363985" y="4042612"/>
            <a:ext cx="8286720" cy="693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Click to edit title slide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7EDAE8F-5494-C39A-B945-5012DBAF2C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4760496"/>
            <a:ext cx="8315742" cy="101466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D023F40-5F94-C0FA-A716-003F9A2392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5A12AA2-15E8-6AB5-62CE-8B323D3B2B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48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B6126747-7D16-712C-D78D-795FF5E4C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505327"/>
            <a:ext cx="8286720" cy="1155032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2239C1-20A5-0EA3-EAA6-1E76F628F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684421"/>
            <a:ext cx="8315742" cy="19491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08022B-6165-D6E3-F1A1-982424D013BD}"/>
              </a:ext>
            </a:extLst>
          </p:cNvPr>
          <p:cNvSpPr txBox="1">
            <a:spLocks/>
          </p:cNvSpPr>
          <p:nvPr/>
        </p:nvSpPr>
        <p:spPr>
          <a:xfrm>
            <a:off x="363985" y="4042612"/>
            <a:ext cx="8286720" cy="693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Click to edit title slide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7EDAE8F-5494-C39A-B945-5012DBAF2C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4760496"/>
            <a:ext cx="8315742" cy="101466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E8A3F91-582E-A816-924F-21FB4A2D3048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5D0ED62C-2B2A-E90B-4B0F-B5ED9C710A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4352055-FAD2-FCB6-8461-EEC4247F50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D57BE48-EE9C-D9D1-E49E-994316F9E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54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 page with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looking down at a blue and pink arrow&#10;&#10;Description automatically generated">
            <a:extLst>
              <a:ext uri="{FF2B5EF4-FFF2-40B4-BE49-F238E27FC236}">
                <a16:creationId xmlns:a16="http://schemas.microsoft.com/office/drawing/2014/main" id="{99180B35-24AB-0CD4-5DA6-319C5E6AC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418" y="1988215"/>
            <a:ext cx="6909830" cy="2402176"/>
          </a:xfrm>
        </p:spPr>
        <p:txBody>
          <a:bodyPr anchor="b">
            <a:noAutofit/>
          </a:bodyPr>
          <a:lstStyle>
            <a:lvl1pPr algn="l">
              <a:defRPr sz="16600">
                <a:solidFill>
                  <a:schemeClr val="accent5"/>
                </a:solidFill>
              </a:defRPr>
            </a:lvl1pPr>
          </a:lstStyle>
          <a:p>
            <a:r>
              <a:rPr lang="en-GB" dirty="0"/>
              <a:t>100%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92418" y="4423160"/>
            <a:ext cx="6909830" cy="1851704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of people think </a:t>
            </a:r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great</a:t>
            </a:r>
            <a:r>
              <a:rPr lang="it-IT" dirty="0"/>
              <a:t> way to display a </a:t>
            </a:r>
            <a:r>
              <a:rPr lang="it-IT" dirty="0" err="1"/>
              <a:t>statistic</a:t>
            </a:r>
            <a:r>
              <a:rPr lang="it-IT" dirty="0"/>
              <a:t>.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475AA24-1A47-42D0-97B8-618314D5EF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2614D93-5091-8D8B-7703-D756415B3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3661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169092F0-4FD8-251D-4A33-10CEF7B20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582FDCE8-F2EF-4687-56D6-28E8B2AE3C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441151C-23F7-CFA7-18E3-A092F669A7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505327"/>
            <a:ext cx="8286720" cy="1155032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17C26-66D8-CA2E-FC88-C596FAEF3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984" y="1825625"/>
            <a:ext cx="5181600" cy="42262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99D99-FE1E-DAAD-07EE-4EEA22275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262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EBC14C-3ED6-A716-93C8-B716ADEC2254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BEB4312-C107-B430-7229-6005FB9FAC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919772B-06FB-57F9-A28F-094E4418DB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99581"/>
      </p:ext>
    </p:extLst>
  </p:cSld>
  <p:clrMapOvr>
    <a:masterClrMapping/>
  </p:clrMapOvr>
  <p:transition spd="slow">
    <p:push dir="u"/>
  </p:transition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4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9005217B-E2EE-F73D-012E-DD6C36769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44057A10-DB7B-BC9B-2940-0FADCE5B17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05613-13E3-7E82-43B7-23E7B5918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4" y="365125"/>
            <a:ext cx="9476207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data chart title style</a:t>
            </a:r>
            <a:endParaRPr lang="en-IE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9AA90BF6-E5CE-91C9-6168-F19255D7C27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34963" y="2192852"/>
            <a:ext cx="2468563" cy="2244066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IE" dirty="0"/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9417D645-894F-D0CC-2D07-7F0AA6A2291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350388" y="2192852"/>
            <a:ext cx="2468563" cy="2244066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IE" dirty="0"/>
          </a:p>
        </p:txBody>
      </p:sp>
      <p:sp>
        <p:nvSpPr>
          <p:cNvPr id="12" name="Chart Placeholder 6">
            <a:extLst>
              <a:ext uri="{FF2B5EF4-FFF2-40B4-BE49-F238E27FC236}">
                <a16:creationId xmlns:a16="http://schemas.microsoft.com/office/drawing/2014/main" id="{1467EC53-8F53-F5A2-4675-015594CA7D3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365813" y="2192852"/>
            <a:ext cx="2468563" cy="2244066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IE" dirty="0"/>
          </a:p>
        </p:txBody>
      </p:sp>
      <p:sp>
        <p:nvSpPr>
          <p:cNvPr id="14" name="Chart Placeholder 6">
            <a:extLst>
              <a:ext uri="{FF2B5EF4-FFF2-40B4-BE49-F238E27FC236}">
                <a16:creationId xmlns:a16="http://schemas.microsoft.com/office/drawing/2014/main" id="{0778DA3C-D384-2C37-3795-1A988174A15F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9381237" y="2192852"/>
            <a:ext cx="2468563" cy="2244066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I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5D262B0-FFCA-15C1-AF7A-2DAD0E14F5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963" y="4686300"/>
            <a:ext cx="2428875" cy="111182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C35E82-7043-4DFC-9FF7-2D836B3966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59696" y="4686300"/>
            <a:ext cx="2428875" cy="111182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B92D624-C3B3-BB82-D374-290AEE1B91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84032" y="4686300"/>
            <a:ext cx="2428875" cy="111182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3B3C918-5FA0-A13B-324B-5CE69C5C5F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08765" y="4686300"/>
            <a:ext cx="2428875" cy="111182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DCE466-445A-11BE-11B4-8B53215170FA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6563B1E-DC17-6B22-867A-EB0290B128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6A202C9-2829-CE36-5498-B727CA174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661"/>
      </p:ext>
    </p:extLst>
  </p:cSld>
  <p:clrMapOvr>
    <a:masterClrMapping/>
  </p:clrMapOvr>
  <p:transition spd="slow">
    <p:push dir="u"/>
  </p:transition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491F1435-8C07-7CF8-4696-284F5555A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44057A10-DB7B-BC9B-2940-0FADCE5B17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05613-13E3-7E82-43B7-23E7B5918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33375"/>
            <a:ext cx="9557182" cy="1038225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data chart title style</a:t>
            </a:r>
            <a:endParaRPr lang="en-IE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9AA90BF6-E5CE-91C9-6168-F19255D7C27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34963" y="2192852"/>
            <a:ext cx="11522075" cy="3636448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I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5D262B0-FFCA-15C1-AF7A-2DAD0E14F5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963" y="1381991"/>
            <a:ext cx="9546792" cy="67540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DCE466-445A-11BE-11B4-8B53215170FA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1649D29-51D7-6588-1F37-27A6B490A7F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49F3094-C4DC-3E24-55CD-CE31FBEAD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57734"/>
      </p:ext>
    </p:extLst>
  </p:cSld>
  <p:clrMapOvr>
    <a:masterClrMapping/>
  </p:clrMapOvr>
  <p:transition spd="slow">
    <p:push dir="u"/>
  </p:transition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D0B9D9F7-094F-FC71-C35B-42604FEBB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44057A10-DB7B-BC9B-2940-0FADCE5B17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05613-13E3-7E82-43B7-23E7B5918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33375"/>
            <a:ext cx="9557182" cy="1038225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data chart title style</a:t>
            </a:r>
            <a:endParaRPr lang="en-I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5D262B0-FFCA-15C1-AF7A-2DAD0E14F5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963" y="1381991"/>
            <a:ext cx="9546792" cy="67540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DCE466-445A-11BE-11B4-8B53215170FA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7176B724-EEE3-76A0-35A2-13111038DC0D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34963" y="2203599"/>
            <a:ext cx="11522075" cy="3678237"/>
          </a:xfrm>
        </p:spPr>
        <p:txBody>
          <a:bodyPr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table</a:t>
            </a:r>
            <a:endParaRPr lang="en-I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B3A835-88CA-5696-A25A-0001749D3A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E92FE5E-B263-B7CE-4244-3B8E64BCCF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37211"/>
      </p:ext>
    </p:extLst>
  </p:cSld>
  <p:clrMapOvr>
    <a:masterClrMapping/>
  </p:clrMapOvr>
  <p:transition spd="slow">
    <p:push dir="u"/>
  </p:transition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12FE32F1-E86A-41F8-3571-153A8FC81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6BAC2314-CA0D-0A0E-230F-64FF9ED6AF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B24499C-47AB-17E7-8586-8E5010AD65B1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05613-13E3-7E82-43B7-23E7B5918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4" y="365125"/>
            <a:ext cx="9445034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data chart title style</a:t>
            </a:r>
            <a:endParaRPr lang="en-IE" dirty="0"/>
          </a:p>
        </p:txBody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5E8937F7-AF0A-7B02-8BBF-6DF3137296E2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334963" y="2211531"/>
            <a:ext cx="4184832" cy="3636053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 dirty="0"/>
          </a:p>
        </p:txBody>
      </p:sp>
      <p:sp>
        <p:nvSpPr>
          <p:cNvPr id="3" name="SmartArt Placeholder 8">
            <a:extLst>
              <a:ext uri="{FF2B5EF4-FFF2-40B4-BE49-F238E27FC236}">
                <a16:creationId xmlns:a16="http://schemas.microsoft.com/office/drawing/2014/main" id="{0F8967A0-6216-EB11-6F28-AFC5B34EF35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5624186" y="2211531"/>
            <a:ext cx="4184832" cy="3636053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D2F474-B19B-E878-6BBF-B0535A2CBC6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F89634D-9E8B-007F-BDD0-0C9C7000B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65037"/>
      </p:ext>
    </p:extLst>
  </p:cSld>
  <p:clrMapOvr>
    <a:masterClrMapping/>
  </p:clrMapOvr>
  <p:transition spd="slow">
    <p:push dir="u"/>
  </p:transition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3C6DC200-4372-7715-6F66-7FEAA8E84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58318B-256B-18F4-6DD4-CE9D4A568A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03AD3-F627-0B15-9F65-486EEC459741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DA441-54AD-8C9B-15CB-65E45398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426A39-20D5-79F5-309C-519C59031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84" y="1825625"/>
            <a:ext cx="10989816" cy="42142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8822B9-34EE-22FD-BEB2-ABE2A84192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E01E1C-E4F3-2661-777F-86C79E1CB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21797"/>
      </p:ext>
    </p:extLst>
  </p:cSld>
  <p:clrMapOvr>
    <a:masterClrMapping/>
  </p:clrMapOvr>
  <p:transition spd="slow">
    <p:push dir="u"/>
  </p:transition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3FE9-5F5B-413D-B4E8-BD7E2968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082EEB-76C9-46A2-8992-24100BBA5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F3176-8332-460F-839F-8C36305CF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BA3FD-78E6-4451-96E1-12B31AC3B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9" name="Rak 5">
            <a:extLst>
              <a:ext uri="{FF2B5EF4-FFF2-40B4-BE49-F238E27FC236}">
                <a16:creationId xmlns:a16="http://schemas.microsoft.com/office/drawing/2014/main" id="{95DA7626-B115-4C4F-9B3C-FE5B663044E7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A45B905-FAB7-4519-A692-CD3C1A292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224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4354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35FDFAF2-506E-8C89-CA6D-D567BDF91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36B5A8-A52F-60F4-8701-0501DEF594B9}"/>
              </a:ext>
            </a:extLst>
          </p:cNvPr>
          <p:cNvSpPr/>
          <p:nvPr/>
        </p:nvSpPr>
        <p:spPr>
          <a:xfrm>
            <a:off x="8716708" y="2717560"/>
            <a:ext cx="2606467" cy="26064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C5523214-F44E-D7C3-BB48-BB9258F928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49B4175-9A3B-3092-8121-8388C4E63D06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71FF47-061E-5BE8-2C7A-6096557C1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CF8FEAF-2B00-977E-7797-4FDEDC77D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984" y="1825625"/>
            <a:ext cx="7397266" cy="42142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96AB8FD-35BB-8325-6FEA-9861862436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20125" y="2636514"/>
            <a:ext cx="2530475" cy="2530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IE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BD4B010-5631-17FA-F80D-240138C2DC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C6CDDE9-BA30-9BD7-D10B-3A45DAC39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65924"/>
      </p:ext>
    </p:extLst>
  </p:cSld>
  <p:clrMapOvr>
    <a:masterClrMapping/>
  </p:clrMapOvr>
  <p:transition spd="slow">
    <p:push dir="u"/>
  </p:transition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D7971D20-C86A-7803-2AE7-2F94A9CF93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5166F3-C102-1213-B421-CDE0F1438503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D739311-B514-90C5-10D3-FBE4096066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EE54427-BD21-FFCB-B219-850C35CC5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79166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1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253523F-4C75-923A-9CD3-85B73EDB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7784476-1886-F6FF-03A3-C5EB84A13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984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A0B5E15-BCA1-5E34-CF22-8550F388D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3DD2FF-85E4-7A43-9095-4BACF405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73746B43-9BD3-E01A-8DD1-8DA8C0A2B5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8279DBB-8242-EF22-5073-87905E9D14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F1DF528-EF44-1F44-038A-671340A40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6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2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151A5C1-C445-7CC0-A761-B437B5814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2E67EF2-D871-3F46-99F7-DD48CC631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84" y="1825625"/>
            <a:ext cx="10989816" cy="42382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733706F-FF5B-5551-3869-9DCA127A2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2CFD05D0-126E-1256-0D30-374D0BF9BF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41055B6-4AD1-26C1-C4F7-CF1328D955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18575FA-D7CA-7679-628D-155339074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56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3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151A5C1-C445-7CC0-A761-B437B5814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274AB5D-7FFD-736C-1623-EA6AA917D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984" y="1825625"/>
            <a:ext cx="7397266" cy="42021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CFA63-C463-E641-07AF-7DD8970F5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AE7B4E5C-4B6C-A372-4D7A-60935B229B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310FDE4-5C04-26F8-FAC3-8719DF6C94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AA240F8-76A0-1997-B9F3-54F516309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56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4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798138-13C6-07C5-F073-9EDCD2E18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4816DF-A123-97CD-450D-585272E73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5CF20F71-09DA-9F91-ABB1-C56A9EC1C0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A9AC594-18B3-6D82-2A11-CF02D40828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4FFE5DB-672A-16E9-5D8B-FBCFAFA52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29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5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798138-13C6-07C5-F073-9EDCD2E18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F99D197-7E89-ED45-E75B-9CB551275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236" y="1188794"/>
            <a:ext cx="9144000" cy="4365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MY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629C3-B4F0-6895-7895-5D12747E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362B973-30A2-9B07-E51E-40B97A58AC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E424916-59C6-5E8B-8B88-733C793507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E0C66E4-D439-C240-B041-095D9B0E3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79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6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E3786B4-0EE8-C08D-1C89-C7819791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934AC21F-BC6C-DFBF-81A4-ECA0FD2D33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F00248-1262-67A7-0B3B-5485F73BA4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39FCFCE-55D4-D8C6-C8AB-476D94FB0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13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53E43E8A-788D-FCC7-A45B-F9066B2C8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58318B-256B-18F4-6DD4-CE9D4A568A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03AD3-F627-0B15-9F65-486EEC459741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DA441-54AD-8C9B-15CB-65E45398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27A41CB-3213-1242-AA55-3CEDD14E71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C4A9373-8C5E-1540-3B7E-6B2514E321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81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person's face&#10;&#10;Description automatically generated">
            <a:extLst>
              <a:ext uri="{FF2B5EF4-FFF2-40B4-BE49-F238E27FC236}">
                <a16:creationId xmlns:a16="http://schemas.microsoft.com/office/drawing/2014/main" id="{46DD5403-554C-F753-1D08-51025BC5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7E74BA-AFD2-048B-EECC-11EB1BB61E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8952" y="2856179"/>
            <a:ext cx="5177586" cy="1706732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Questions?</a:t>
            </a:r>
            <a:endParaRPr lang="en-IE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13311DF-0857-DAB1-8E64-74A54FC43C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8952" y="2410982"/>
            <a:ext cx="5177586" cy="39806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Thank you page subtitle style</a:t>
            </a:r>
            <a:endParaRPr lang="en-IE" dirty="0"/>
          </a:p>
        </p:txBody>
      </p:sp>
      <p:pic>
        <p:nvPicPr>
          <p:cNvPr id="3" name="Graphic 7">
            <a:extLst>
              <a:ext uri="{FF2B5EF4-FFF2-40B4-BE49-F238E27FC236}">
                <a16:creationId xmlns:a16="http://schemas.microsoft.com/office/drawing/2014/main" id="{A2EF07C2-F081-E407-679A-F1F305ABF7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940" y="6157781"/>
            <a:ext cx="1639743" cy="3651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4262CE2-8F50-7840-CCC9-53FCCA396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0FA68CE-9F73-87AB-AFC0-91B119F254F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6695" y="344008"/>
            <a:ext cx="1340343" cy="8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89685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96CBC0-C319-4952-8F5C-99292872E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6394A-EC6D-4B1F-8267-B06B10136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DF935-E895-4D21-A182-6E15EDC7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8" name="Rak 5">
            <a:extLst>
              <a:ext uri="{FF2B5EF4-FFF2-40B4-BE49-F238E27FC236}">
                <a16:creationId xmlns:a16="http://schemas.microsoft.com/office/drawing/2014/main" id="{97E9F04A-B552-451B-920C-ED4546809656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BC935F5-ACDF-4ECA-9A0C-8F3507197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224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346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-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down with a pink arrow&#10;&#10;Description automatically generated">
            <a:extLst>
              <a:ext uri="{FF2B5EF4-FFF2-40B4-BE49-F238E27FC236}">
                <a16:creationId xmlns:a16="http://schemas.microsoft.com/office/drawing/2014/main" id="{6ED33A12-6EAD-544F-1E99-80D767E5F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94691" y="2856179"/>
            <a:ext cx="5177586" cy="1706732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Thank you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94691" y="2410982"/>
            <a:ext cx="5177586" cy="39806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Thank you page subtitle style</a:t>
            </a:r>
            <a:endParaRPr lang="en-IE" dirty="0"/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29009E1D-E3E2-7321-F6B4-74400639E9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836D015-6148-F850-0DBB-FE04B2C0B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2CDFBF9-68B2-ADE5-E57B-92349C29660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57773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D5F28-9CA8-4998-8631-C03E7886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CC860-BB16-4E0C-B870-8B2366E75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254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96C9-5579-4CED-A338-A836AEE06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263" y="0"/>
            <a:ext cx="2520000" cy="360000"/>
          </a:xfrm>
        </p:spPr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A41CD-1A6A-456B-BCAE-4B73471B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AF9EE-7694-4BC1-BDBC-514D317E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D2338D-B85A-45B3-B14F-0709EED2F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224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5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913435" y="770630"/>
            <a:ext cx="10316784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8882793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r>
              <a:rPr lang="en-US"/>
              <a:t>2023-09-11</a:t>
            </a:r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10616348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791151" y="361000"/>
            <a:ext cx="7782556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en-US"/>
              <a:t>Fredrik Heintz - Deep Learning (based on slides from MIT 6S191)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913437" y="1623998"/>
            <a:ext cx="10316783" cy="4272647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3" y="6142849"/>
            <a:ext cx="1701429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291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5322-5373-499E-AF2D-2170CC9A0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519242"/>
            <a:ext cx="10515600" cy="190975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AD21B-931A-4064-8D73-165D96D91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502800"/>
            <a:ext cx="10515600" cy="2628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9D274-9D58-4C59-BF24-08319E8A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FF1B3-BEF7-476C-9C24-6F6824C23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DCECA-8742-4DDD-8038-0C0682EA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AF9B89-6638-3459-8DDA-71E936C5AE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224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4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80A2-67AA-45AE-A4A3-02C24D5D2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FC7A9-016D-4F8D-95F8-AE268FFCD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50925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E2521-9433-4ED7-A38E-EB976F0B3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4022563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AEBBB-5F59-4CE5-8F95-88A1C1885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2023-09-11</a:t>
            </a:r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D4F3F-4FD6-423B-8630-86753663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Deep Learning (based on slides from MIT 6S191)</a:t>
            </a:r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6012F-A692-4BBB-B0E2-A40D6C39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26" name="Rak 5">
            <a:extLst>
              <a:ext uri="{FF2B5EF4-FFF2-40B4-BE49-F238E27FC236}">
                <a16:creationId xmlns:a16="http://schemas.microsoft.com/office/drawing/2014/main" id="{125440BF-FF8E-4F55-AC91-862AB2B62D8D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EF03451-BC14-4473-990F-4190E39B8B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224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42" Type="http://schemas.openxmlformats.org/officeDocument/2006/relationships/slideLayout" Target="../slideLayouts/slideLayout80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75.xml"/><Relationship Id="rId40" Type="http://schemas.openxmlformats.org/officeDocument/2006/relationships/slideLayout" Target="../slideLayouts/slideLayout78.xml"/><Relationship Id="rId45" Type="http://schemas.openxmlformats.org/officeDocument/2006/relationships/slideLayout" Target="../slideLayouts/slideLayout83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4" Type="http://schemas.openxmlformats.org/officeDocument/2006/relationships/slideLayout" Target="../slideLayouts/slideLayout82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43" Type="http://schemas.openxmlformats.org/officeDocument/2006/relationships/slideLayout" Target="../slideLayouts/slideLayout81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slideLayout" Target="../slideLayouts/slideLayout76.xml"/><Relationship Id="rId46" Type="http://schemas.openxmlformats.org/officeDocument/2006/relationships/theme" Target="../theme/theme4.xml"/><Relationship Id="rId20" Type="http://schemas.openxmlformats.org/officeDocument/2006/relationships/slideLayout" Target="../slideLayouts/slideLayout58.xml"/><Relationship Id="rId41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C40FA7-E471-44B9-9D5D-7D0B44EE4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0C30D-C99C-4CD5-B7FD-541C85BFE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05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C0C72-79A0-4655-B207-9739A6842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92263" y="-5129"/>
            <a:ext cx="2520000" cy="360000"/>
          </a:xfrm>
          <a:prstGeom prst="rect">
            <a:avLst/>
          </a:prstGeom>
        </p:spPr>
        <p:txBody>
          <a:bodyPr vert="horz" wrap="none" lIns="0" tIns="180000" rIns="0" bIns="0" rtlCol="0" anchor="t" anchorCtr="0"/>
          <a:lstStyle>
            <a:lvl1pPr algn="r"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2023-09-11</a:t>
            </a:r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00D10-5EE3-4AEB-8900-1A07916BE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4563" y="0"/>
            <a:ext cx="4320000" cy="360000"/>
          </a:xfrm>
          <a:prstGeom prst="rect">
            <a:avLst/>
          </a:prstGeom>
        </p:spPr>
        <p:txBody>
          <a:bodyPr vert="horz" wrap="none" lIns="0" tIns="180000" rIns="0" bIns="0" rtlCol="0" anchor="t" anchorCtr="0"/>
          <a:lstStyle>
            <a:lvl1pPr algn="l"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Fredrik Heintz - Deep Learning (based on slides from MIT 6S191)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A2BB8-8F26-4AF0-AE95-D41EE971F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2263" y="0"/>
            <a:ext cx="432000" cy="360000"/>
          </a:xfrm>
          <a:prstGeom prst="rect">
            <a:avLst/>
          </a:prstGeom>
        </p:spPr>
        <p:txBody>
          <a:bodyPr vert="horz" wrap="none" lIns="0" tIns="180000" rIns="0" bIns="0" rtlCol="0" anchor="t" anchorCtr="0"/>
          <a:lstStyle>
            <a:lvl1pPr algn="r"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7324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94" r:id="rId13"/>
    <p:sldLayoutId id="2147483896" r:id="rId14"/>
    <p:sldLayoutId id="2147483901" r:id="rId15"/>
    <p:sldLayoutId id="2147483904" r:id="rId16"/>
    <p:sldLayoutId id="2147483905" r:id="rId17"/>
    <p:sldLayoutId id="2147483906" r:id="rId18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595" userDrawn="1">
          <p15:clr>
            <a:srgbClr val="F26B43"/>
          </p15:clr>
        </p15:guide>
        <p15:guide id="12" pos="7083" userDrawn="1">
          <p15:clr>
            <a:srgbClr val="F26B43"/>
          </p15:clr>
        </p15:guide>
        <p15:guide id="13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C40FA7-E471-44B9-9D5D-7D0B44EE4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0C30D-C99C-4CD5-B7FD-541C85BFE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05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C0C72-79A0-4655-B207-9739A6842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92263" y="0"/>
            <a:ext cx="2520000" cy="360000"/>
          </a:xfrm>
          <a:prstGeom prst="rect">
            <a:avLst/>
          </a:prstGeom>
        </p:spPr>
        <p:txBody>
          <a:bodyPr vert="horz" wrap="none" lIns="0" tIns="180000" rIns="0" bIns="0" rtlCol="0" anchor="t" anchorCtr="0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2023-09-11</a:t>
            </a:r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00D10-5EE3-4AEB-8900-1A07916BE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4563" y="0"/>
            <a:ext cx="4320000" cy="360000"/>
          </a:xfrm>
          <a:prstGeom prst="rect">
            <a:avLst/>
          </a:prstGeom>
        </p:spPr>
        <p:txBody>
          <a:bodyPr vert="horz" wrap="none" lIns="0" tIns="180000" rIns="0" bIns="0" rtlCol="0" anchor="t" anchorCtr="0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Fredrik Heintz - Deep Learning (based on slides from MIT 6S191)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A2BB8-8F26-4AF0-AE95-D41EE971F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2263" y="0"/>
            <a:ext cx="432000" cy="360000"/>
          </a:xfrm>
          <a:prstGeom prst="rect">
            <a:avLst/>
          </a:prstGeom>
        </p:spPr>
        <p:txBody>
          <a:bodyPr vert="horz" wrap="none" lIns="0" tIns="180000" rIns="0" bIns="0" rtlCol="0" anchor="t" anchorCtr="0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81733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595" userDrawn="1">
          <p15:clr>
            <a:srgbClr val="F26B43"/>
          </p15:clr>
        </p15:guide>
        <p15:guide id="12" pos="7083" userDrawn="1">
          <p15:clr>
            <a:srgbClr val="F26B43"/>
          </p15:clr>
        </p15:guide>
        <p15:guide id="13" orient="horz" pos="21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BE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C40FA7-E471-44B9-9D5D-7D0B44EE4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0C30D-C99C-4CD5-B7FD-541C85BFE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05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C0C72-79A0-4655-B207-9739A6842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92263" y="0"/>
            <a:ext cx="2520000" cy="360000"/>
          </a:xfrm>
          <a:prstGeom prst="rect">
            <a:avLst/>
          </a:prstGeom>
        </p:spPr>
        <p:txBody>
          <a:bodyPr vert="horz" wrap="none" lIns="0" tIns="180000" rIns="0" bIns="0" rtlCol="0" anchor="t" anchorCtr="0"/>
          <a:lstStyle>
            <a:lvl1pPr algn="r"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2023-09-11</a:t>
            </a:r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00D10-5EE3-4AEB-8900-1A07916BE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4563" y="0"/>
            <a:ext cx="4320000" cy="360000"/>
          </a:xfrm>
          <a:prstGeom prst="rect">
            <a:avLst/>
          </a:prstGeom>
        </p:spPr>
        <p:txBody>
          <a:bodyPr vert="horz" wrap="none" lIns="0" tIns="180000" rIns="0" bIns="0" rtlCol="0" anchor="t" anchorCtr="0"/>
          <a:lstStyle>
            <a:lvl1pPr algn="l"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Fredrik Heintz - Deep Learning (based on slides from MIT 6S191)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A2BB8-8F26-4AF0-AE95-D41EE971F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2263" y="0"/>
            <a:ext cx="432000" cy="360000"/>
          </a:xfrm>
          <a:prstGeom prst="rect">
            <a:avLst/>
          </a:prstGeom>
        </p:spPr>
        <p:txBody>
          <a:bodyPr vert="horz" wrap="none" lIns="0" tIns="180000" rIns="0" bIns="0" rtlCol="0" anchor="t" anchorCtr="0"/>
          <a:lstStyle>
            <a:lvl1pPr algn="r"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9965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98" r:id="rId4"/>
    <p:sldLayoutId id="2147483899" r:id="rId5"/>
    <p:sldLayoutId id="2147483900" r:id="rId6"/>
    <p:sldLayoutId id="2147483902" r:id="rId7"/>
    <p:sldLayoutId id="2147483903" r:id="rId8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595" userDrawn="1">
          <p15:clr>
            <a:srgbClr val="F26B43"/>
          </p15:clr>
        </p15:guide>
        <p15:guide id="12" pos="7083" userDrawn="1">
          <p15:clr>
            <a:srgbClr val="F26B43"/>
          </p15:clr>
        </p15:guide>
        <p15:guide id="13" orient="horz" pos="216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361C74-1E13-0914-963C-A164BFD2A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5CA4E-50C9-932A-70A1-2FA4FA1EB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984" y="1825625"/>
            <a:ext cx="109898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3AC5C-ECFD-57B3-94B3-7194D08FF9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2023-09-11</a:t>
            </a:r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02EF8-9DF0-A655-AE88-6086574A4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Fredrik Heintz - Deep Learning (based on slides from MIT 6S191)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BEFD5-93E7-57A9-6372-7256BA40C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1523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  <p:sldLayoutId id="2147483925" r:id="rId18"/>
    <p:sldLayoutId id="2147483926" r:id="rId19"/>
    <p:sldLayoutId id="2147483927" r:id="rId20"/>
    <p:sldLayoutId id="2147483928" r:id="rId21"/>
    <p:sldLayoutId id="2147483929" r:id="rId22"/>
    <p:sldLayoutId id="2147483930" r:id="rId23"/>
    <p:sldLayoutId id="2147483931" r:id="rId24"/>
    <p:sldLayoutId id="2147483932" r:id="rId25"/>
    <p:sldLayoutId id="2147483933" r:id="rId26"/>
    <p:sldLayoutId id="2147483934" r:id="rId27"/>
    <p:sldLayoutId id="2147483935" r:id="rId28"/>
    <p:sldLayoutId id="2147483936" r:id="rId29"/>
    <p:sldLayoutId id="2147483937" r:id="rId30"/>
    <p:sldLayoutId id="2147483938" r:id="rId31"/>
    <p:sldLayoutId id="2147483939" r:id="rId32"/>
    <p:sldLayoutId id="2147483940" r:id="rId33"/>
    <p:sldLayoutId id="2147483941" r:id="rId34"/>
    <p:sldLayoutId id="2147483942" r:id="rId35"/>
    <p:sldLayoutId id="2147483943" r:id="rId36"/>
    <p:sldLayoutId id="2147483944" r:id="rId37"/>
    <p:sldLayoutId id="2147483945" r:id="rId38"/>
    <p:sldLayoutId id="2147483946" r:id="rId39"/>
    <p:sldLayoutId id="2147483947" r:id="rId40"/>
    <p:sldLayoutId id="2147483948" r:id="rId41"/>
    <p:sldLayoutId id="2147483949" r:id="rId42"/>
    <p:sldLayoutId id="2147483950" r:id="rId43"/>
    <p:sldLayoutId id="2147483952" r:id="rId44"/>
    <p:sldLayoutId id="2147483953" r:id="rId45"/>
  </p:sldLayoutIdLst>
  <p:transition spd="slow">
    <p:push dir="u"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2"/>
        </a:buClr>
        <a:buSzPct val="124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92D050"/>
        </a:buClr>
        <a:buSzPct val="12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92D050"/>
        </a:buClr>
        <a:buSzPct val="12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92D050"/>
        </a:buClr>
        <a:buSzPct val="127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92D050"/>
        </a:buClr>
        <a:buSzPct val="127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211">
          <p15:clr>
            <a:srgbClr val="F26B43"/>
          </p15:clr>
        </p15:guide>
        <p15:guide id="4" pos="7469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4088">
          <p15:clr>
            <a:srgbClr val="F26B43"/>
          </p15:clr>
        </p15:guide>
        <p15:guide id="7" pos="595" userDrawn="1">
          <p15:clr>
            <a:srgbClr val="F26B43"/>
          </p15:clr>
        </p15:guide>
        <p15:guide id="8" pos="7083" userDrawn="1">
          <p15:clr>
            <a:srgbClr val="F26B43"/>
          </p15:clr>
        </p15:guide>
        <p15:guide id="9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gif"/><Relationship Id="rId7" Type="http://schemas.openxmlformats.org/officeDocument/2006/relationships/image" Target="../media/image64.jpg"/><Relationship Id="rId2" Type="http://schemas.openxmlformats.org/officeDocument/2006/relationships/hyperlink" Target="http://www.wildml.com/2015/11/understanding-convolutional-neural-networks-for-nlp/" TargetMode="Externa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6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6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www.assemblyai.com/blog/diffusion-models-for-machine-learning-introduction/" TargetMode="Externa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leonardoaraujosantos.gitbooks.io/artificial-inteligence/content/recurrent_neural_networks.html" TargetMode="External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hyperlink" Target="https://blogs.nvidia.com/blog/2016/08/22/difference-deep-learning-training-inference-ai/" TargetMode="External"/><Relationship Id="rId1" Type="http://schemas.openxmlformats.org/officeDocument/2006/relationships/slideLayout" Target="../slideLayouts/slideLayout6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84524-60A5-48A6-A802-464B7F63B1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AE941AA-AFC3-5B65-8825-DA733DE76F2E}"/>
              </a:ext>
            </a:extLst>
          </p:cNvPr>
          <p:cNvSpPr txBox="1">
            <a:spLocks/>
          </p:cNvSpPr>
          <p:nvPr/>
        </p:nvSpPr>
        <p:spPr>
          <a:xfrm>
            <a:off x="6292698" y="3742603"/>
            <a:ext cx="5038478" cy="2435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32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7" indent="0" algn="ctr" defTabSz="914332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32" indent="0" algn="ctr" defTabSz="914332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498" indent="0" algn="ctr" defTabSz="914332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664" indent="0" algn="ctr" defTabSz="914332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5830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i="0" u="none" strike="noStrike" baseline="0" dirty="0">
                <a:solidFill>
                  <a:schemeClr val="bg2"/>
                </a:solidFill>
                <a:latin typeface="KorolevLiU Bold" panose="00000800000000000000" pitchFamily="50" charset="0"/>
              </a:rPr>
              <a:t>Outline: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chemeClr val="bg2"/>
                </a:solidFill>
                <a:latin typeface="KorolevLiU Bold" panose="00000800000000000000" pitchFamily="50" charset="0"/>
              </a:rPr>
              <a:t>Neural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chemeClr val="bg2"/>
                </a:solidFill>
                <a:latin typeface="KorolevLiU Bold" panose="00000800000000000000" pitchFamily="50" charset="0"/>
              </a:rPr>
              <a:t>Convolutional Neural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chemeClr val="bg2"/>
                </a:solidFill>
                <a:latin typeface="KorolevLiU Bold" panose="00000800000000000000" pitchFamily="50" charset="0"/>
              </a:rPr>
              <a:t>Deep Generative Learning</a:t>
            </a:r>
          </a:p>
        </p:txBody>
      </p:sp>
    </p:spTree>
    <p:extLst>
      <p:ext uri="{BB962C8B-B14F-4D97-AF65-F5344CB8AC3E}">
        <p14:creationId xmlns:p14="http://schemas.microsoft.com/office/powerpoint/2010/main" val="244140916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63493-0787-B6F9-6223-CFF57159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Importance of Activation Functions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1E0909-3E67-6F02-3BBD-B08F3133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36" y="1825625"/>
            <a:ext cx="8351312" cy="4238291"/>
          </a:xfrm>
          <a:prstGeom prst="rect">
            <a:avLst/>
          </a:prstGeom>
          <a:noFill/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53515EE-9A13-7C90-33FC-00DA3440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872238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BBF8-8181-CAC9-F47B-90A8C9BB9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The Perceptron: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34776-234E-5276-18BC-35449C32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4" y="2419932"/>
            <a:ext cx="10989816" cy="3049676"/>
          </a:xfrm>
          <a:prstGeom prst="rect">
            <a:avLst/>
          </a:prstGeom>
          <a:noFill/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FADB90E5-6C24-5542-2A2F-CC96DFC3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7369387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A5E8-ECFA-5E31-2708-8AF3725DB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The Perceptron: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393533-E9D1-9A67-42FC-A9AA2A7F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33" y="1825625"/>
            <a:ext cx="9799518" cy="4238291"/>
          </a:xfrm>
          <a:prstGeom prst="rect">
            <a:avLst/>
          </a:prstGeom>
          <a:noFill/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562DB8D-AE36-8622-A019-1FE0A5D4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135395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B6BF-D40D-3C0E-9B79-ADBDD65D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The Perceptron: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FFD18-B127-CB21-191C-6E7A1BCF2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33" y="1825625"/>
            <a:ext cx="9799518" cy="4238291"/>
          </a:xfrm>
          <a:prstGeom prst="rect">
            <a:avLst/>
          </a:prstGeom>
          <a:noFill/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A2F35BF-30A3-69B1-CC46-CE4B5FC7D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982956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E85-6C6D-0CC7-3447-15A27C9A0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The Perceptron: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9509C9-CE01-7E72-F8C8-1F0198C14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33" y="1825625"/>
            <a:ext cx="9799518" cy="4238291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0F56C-1F9A-60D8-DE70-206A793F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5251271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FC3D141-AAF2-7B62-37B2-EEE2B6582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52" y="2856179"/>
            <a:ext cx="5177586" cy="1706732"/>
          </a:xfrm>
        </p:spPr>
        <p:txBody>
          <a:bodyPr anchor="b">
            <a:normAutofit/>
          </a:bodyPr>
          <a:lstStyle/>
          <a:p>
            <a:r>
              <a:rPr lang="en-GB" sz="3800"/>
              <a:t>Building Neural Networks with </a:t>
            </a:r>
            <a:r>
              <a:rPr lang="en-GB" sz="3800" err="1"/>
              <a:t>Perceptrons</a:t>
            </a:r>
            <a:endParaRPr lang="en-GB" sz="380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1229608-6F61-2BBC-033B-F62560769E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982067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8AFA-29A4-934B-8889-36FC1AE00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The Perceptron Simplified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06317E-AC89-B40E-BF77-5C33E5FB7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742" y="1825625"/>
            <a:ext cx="5284299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D60DCACD-24D6-819D-8871-4E7B65B882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356922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E94ED-300D-78A0-190C-4060C2779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The Perceptron Simplified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2AB3AE-1E98-C18F-AEF7-21CDD7E1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622" y="1825625"/>
            <a:ext cx="4972539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508473D5-26CD-8912-CFA2-FC7AA3CD9E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38022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22D33-0EE1-7B1B-5C2E-2709FFCB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Multi Output Perceptron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07E5CA-896C-3557-1C7E-261B1ED8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49" y="1825625"/>
            <a:ext cx="9687886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FAF2A30-77BD-B5A1-4C39-F57434AF6E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973009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F3725-A1F5-ECF7-975D-0393205B5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Single Layer Neural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910C62-415D-761F-AEE9-C4C92691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609" y="1825625"/>
            <a:ext cx="6908566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2A10EFB3-BA73-BF2D-4418-DA4EB2F251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026142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BE20-3E18-6263-BB2C-BB5372633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What is Deep Learning?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51D9AF-EDC7-65D2-EC55-3BA2168C3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71" y="1825625"/>
            <a:ext cx="9471042" cy="4238291"/>
          </a:xfrm>
          <a:prstGeom prst="rect">
            <a:avLst/>
          </a:prstGeom>
          <a:noFill/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F9FB6C2E-3B1F-2423-96F4-D2B692E0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7251542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8E474-2EE5-05D4-A0EA-1816269D6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Single Layer Neural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962813-C38F-4193-E118-A140A652B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192" y="1825625"/>
            <a:ext cx="5351400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C67D21B0-654B-76AA-DF8F-0292A529D5C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056808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A3D3F-C5E6-3918-EE09-28717285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Deep Neural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C7EF6-FDCD-D183-BD21-26A9FF8EB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777" y="1825625"/>
            <a:ext cx="7662229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E6C6ACC0-F030-3F85-ABE9-76155CED34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418767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19050-CC6F-6C66-F627-AE348EB8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Example Problem: Will I Pass This Class?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943C16-F457-945A-2692-3DC3697DB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7"/>
          <a:stretch/>
        </p:blipFill>
        <p:spPr>
          <a:xfrm>
            <a:off x="1766267" y="1825625"/>
            <a:ext cx="8185250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A3A78CE-D3AA-F5E7-24A4-058F5A5BCA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4235270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7374-5D82-791A-7696-037E8030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Example Problem: Will I Pass This Class?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682290-FACB-EBD4-C990-A53357571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11" y="1825625"/>
            <a:ext cx="9161361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718A8B6-6C16-F02D-3B0C-3E8714B712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322629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DDFB0-5DD2-2F28-1701-5E0F4FF2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Empirical Loss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51DCBF-A11B-EB9C-3006-BC779BE6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88" y="1825625"/>
            <a:ext cx="9313207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6B1810F-CA58-9519-DAF4-6E65A309CA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5391147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218F-5F99-4C9A-EB0E-F175776B6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Binary Cross Entropy Loss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2B12AD-D6E8-9309-B537-B7BD3100D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7" b="785"/>
          <a:stretch/>
        </p:blipFill>
        <p:spPr>
          <a:xfrm>
            <a:off x="1571211" y="1825625"/>
            <a:ext cx="8575361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323871B4-B595-E888-CAD0-ED630364EF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6491969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BDEF-F5F2-D54A-B291-E95CF282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Mean Squared Error Loss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7BF328-9135-65C7-239B-F648ADB06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2" b="1064"/>
          <a:stretch/>
        </p:blipFill>
        <p:spPr>
          <a:xfrm>
            <a:off x="1034668" y="1825625"/>
            <a:ext cx="9648448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5C7FAB30-E7CD-D13C-3670-43A3C7F514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130872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50E51C-7447-76D7-CE22-12BFDE583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4691" y="2856179"/>
            <a:ext cx="5177586" cy="1706732"/>
          </a:xfrm>
        </p:spPr>
        <p:txBody>
          <a:bodyPr anchor="b">
            <a:normAutofit/>
          </a:bodyPr>
          <a:lstStyle/>
          <a:p>
            <a:r>
              <a:rPr lang="en-GB" sz="5600"/>
              <a:t>Training Neural Networks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6390C555-2C2C-4EAF-63F2-A6C5F83510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582370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8E8E-D65B-028E-C546-0888DBDD6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Loss Optimization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8586E0-4AF3-8DE1-C65F-A7D25E39E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56" y="1825625"/>
            <a:ext cx="8034671" cy="4238291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615DD-7F5F-FFD0-FA81-B76EB756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240677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1497E-0995-7507-7E06-0DBCB434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Computing Gradients: Backpropagation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A07E16-B8A0-9B6D-8FEF-50A66A85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67" y="1825625"/>
            <a:ext cx="9972450" cy="4238291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51790-44B5-A0CB-01D0-C323D13D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5784482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B905-74CF-AF51-6DA7-A857EB168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Why Deep Learning?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BF5EC1-B056-8B65-F351-F4B5737FE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23" y="1825625"/>
            <a:ext cx="9914137" cy="4238291"/>
          </a:xfrm>
          <a:prstGeom prst="rect">
            <a:avLst/>
          </a:prstGeom>
          <a:noFill/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AB9D5AB8-90BD-29C2-AFC9-3DB056EB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033730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B779-3264-6C63-576D-269081D61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Stochastic Gradient Descent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C982FB-0873-F320-44F5-49B9E8FE3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4" y="1952866"/>
            <a:ext cx="10989816" cy="3983809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3D27C-643A-45FF-CF06-F5BAAB4E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0084276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1693-14C1-8A57-D2DC-E3FF5611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Neural Networks 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EDAF5C-242A-732E-089C-067664663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33" y="1825625"/>
            <a:ext cx="10529917" cy="4238291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19F15-D87A-3644-0701-2FC5B7123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9722892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1B2A7D-80C6-E65F-B6F1-A8781B63E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3313" y="2124222"/>
            <a:ext cx="6909830" cy="1618381"/>
          </a:xfrm>
        </p:spPr>
        <p:txBody>
          <a:bodyPr anchor="b">
            <a:normAutofit/>
          </a:bodyPr>
          <a:lstStyle/>
          <a:p>
            <a:r>
              <a:rPr lang="en-GB" dirty="0"/>
              <a:t>Deep Learning for Computer Vision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794A69CF-C863-DF73-D0E9-CA0851D6FE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4149996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028C-B65F-C9EB-A163-074353B9E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Tasks in Computer Vision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D610C8-AFF4-4559-9F2D-338E6031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4" y="1872147"/>
            <a:ext cx="10989816" cy="4121184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5592BCA-8EA2-2A97-B6A5-A93A338EEC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91386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B63ED-28BB-1504-D2B6-8F38DD8A3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Manual Feature Extraction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9B825-59ED-823A-E754-4BB164CF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34</a:t>
            </a:fld>
            <a:endParaRPr lang="sv-S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71AEEB-9D66-F671-3BC2-745FF2DE3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56" r="2" b="5896"/>
          <a:stretch/>
        </p:blipFill>
        <p:spPr>
          <a:xfrm>
            <a:off x="363984" y="1825625"/>
            <a:ext cx="10989816" cy="42382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261035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F1E45-1E30-0C1C-48AC-2468FC03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Learning Feature Representations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0FDA54-FEE8-76F5-A3A5-BDB9DBF0E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49" y="1825625"/>
            <a:ext cx="9687886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4A61468C-36D2-AF1A-4B91-601F1788A5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856249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421E2-FCDE-F22D-BB27-AAC512290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Fully Connected Neural Network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3F48F3-25F9-1D16-9774-A1F3C8C7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62" y="1825625"/>
            <a:ext cx="10341660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9D334A8D-F03A-17E4-666F-57E536E963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8218932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DCC5-2C7D-057B-4C63-00C9DDF7E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Using Spatial Structure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415642-C782-0EB6-E488-4D5472FC2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4" y="1968310"/>
            <a:ext cx="10989816" cy="3928857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F1F5EDBE-6C14-A809-0131-D62B17FD082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28665945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2763-C5A3-7505-776D-161AE3B75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Feature Extraction with Convolution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210EDA-F9C3-A64D-C9A4-C255CD36C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50" y="1825625"/>
            <a:ext cx="9523684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3F50CC5B-A9FE-70EE-6719-4E73431B52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3186205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C7C55B-FA6A-CE7A-1DB7-B97246E2126E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7598894" y="3877727"/>
            <a:ext cx="2119340" cy="1105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CAAC70-B558-D293-3B51-D2081B539C95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7598894" y="2900733"/>
            <a:ext cx="2119340" cy="9769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99055B64-1A08-504A-104E-6F894D49BD1A}"/>
              </a:ext>
            </a:extLst>
          </p:cNvPr>
          <p:cNvSpPr txBox="1">
            <a:spLocks/>
          </p:cNvSpPr>
          <p:nvPr/>
        </p:nvSpPr>
        <p:spPr>
          <a:xfrm>
            <a:off x="913435" y="758537"/>
            <a:ext cx="10945844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Networks</a:t>
            </a:r>
            <a:endParaRPr lang="sv-S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2B84A6-2F33-4933-2AF4-1EDDB65DB4D7}"/>
              </a:ext>
            </a:extLst>
          </p:cNvPr>
          <p:cNvSpPr/>
          <p:nvPr/>
        </p:nvSpPr>
        <p:spPr>
          <a:xfrm>
            <a:off x="2638698" y="6142201"/>
            <a:ext cx="7498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hlinkClick r:id="rId2"/>
              </a:rPr>
              <a:t>http://www.wildml.com/2015/11/understanding-convolutional-neural-networks-for-nlp/</a:t>
            </a:r>
            <a:r>
              <a:rPr lang="sv-S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E416D0-8C9A-0963-7842-3F299FAA1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3" y="1737704"/>
            <a:ext cx="501015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0D44C0-9CF3-3D24-6A41-0FA17D57D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679" y="4442794"/>
            <a:ext cx="1080000" cy="10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FB31A6-A1AC-720A-668E-C48127584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234" y="4030294"/>
            <a:ext cx="1905000" cy="190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C34FAC-0894-ED50-B228-E054AB726A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94" y="2925227"/>
            <a:ext cx="1905000" cy="190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F58017-205F-7B25-344F-5F9CCC09E0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234" y="1948233"/>
            <a:ext cx="1905000" cy="1905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FBDE9-4B25-6813-953C-ECB7DF097A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679" y="2360733"/>
            <a:ext cx="1080000" cy="108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A50F39-9BE4-41C3-52A6-1BE281CEC6C1}"/>
              </a:ext>
            </a:extLst>
          </p:cNvPr>
          <p:cNvSpPr txBox="1"/>
          <p:nvPr/>
        </p:nvSpPr>
        <p:spPr>
          <a:xfrm>
            <a:off x="8080679" y="2024409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/>
                <a:cs typeface="Georgia"/>
              </a:rPr>
              <a:t>sharpen</a:t>
            </a:r>
            <a:endParaRPr lang="sv-SE" dirty="0">
              <a:latin typeface="Georgia"/>
              <a:cs typeface="Georgi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8238B2-C94F-7F5E-2855-E5094823F517}"/>
              </a:ext>
            </a:extLst>
          </p:cNvPr>
          <p:cNvSpPr txBox="1"/>
          <p:nvPr/>
        </p:nvSpPr>
        <p:spPr>
          <a:xfrm>
            <a:off x="7902373" y="5474958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/>
                <a:cs typeface="Georgia"/>
              </a:rPr>
              <a:t>detect edges</a:t>
            </a:r>
            <a:endParaRPr lang="sv-SE" dirty="0">
              <a:latin typeface="Georgia"/>
              <a:cs typeface="Georgia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B0A083-F5A8-2DC8-A040-A087472DAF9D}"/>
              </a:ext>
            </a:extLst>
          </p:cNvPr>
          <p:cNvSpPr txBox="1">
            <a:spLocks/>
          </p:cNvSpPr>
          <p:nvPr/>
        </p:nvSpPr>
        <p:spPr>
          <a:xfrm>
            <a:off x="10616348" y="361657"/>
            <a:ext cx="738379" cy="264685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A4C9D9-979F-D94A-9054-C3B7EAD37AEB}" type="slidenum">
              <a:rPr lang="sv-SE" smtClean="0"/>
              <a:pPr/>
              <a:t>39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06577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01FC7-6E7B-0650-249F-28B4ADE0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Why Now?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872EA-EB69-40AA-BAF9-EB89019C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49" y="1825625"/>
            <a:ext cx="9687886" cy="4214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488370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85" y="505327"/>
            <a:ext cx="8286720" cy="11550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Networks</a:t>
            </a:r>
            <a:endParaRPr lang="sv-S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3984" y="1825625"/>
            <a:ext cx="5181600" cy="4226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</a:pPr>
            <a:r>
              <a:rPr lang="en-US" sz="20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http://cs231n.github.io/convolutional-networks/</a:t>
            </a:r>
            <a:r>
              <a:rPr lang="en-US" sz="2000"/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6" y="2783019"/>
            <a:ext cx="10377357" cy="3268865"/>
          </a:xfrm>
          <a:prstGeom prst="rect">
            <a:avLst/>
          </a:prstGeo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FB926361-82FE-3AE6-38EC-EC7D5C8466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616348" y="361657"/>
            <a:ext cx="738379" cy="264685"/>
          </a:xfrm>
        </p:spPr>
        <p:txBody>
          <a:bodyPr/>
          <a:lstStyle/>
          <a:p>
            <a:pPr>
              <a:spcAft>
                <a:spcPts val="600"/>
              </a:spcAft>
            </a:pPr>
            <a:fld id="{80A4C9D9-979F-D94A-9054-C3B7EAD37AEB}" type="slidenum">
              <a:rPr lang="sv-SE" smtClean="0"/>
              <a:pPr>
                <a:spcAft>
                  <a:spcPts val="600"/>
                </a:spcAft>
              </a:pPr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3757842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85" y="505327"/>
            <a:ext cx="8286720" cy="11550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Networks</a:t>
            </a:r>
            <a:endParaRPr lang="sv-S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3984" y="1825625"/>
            <a:ext cx="5181600" cy="4226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</a:pPr>
            <a:r>
              <a:rPr lang="en-US" sz="20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http://cs231n.github.io/convolutional-networks/</a:t>
            </a:r>
            <a:r>
              <a:rPr lang="en-US" sz="200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35" y="2331813"/>
            <a:ext cx="9185366" cy="3720071"/>
          </a:xfrm>
          <a:prstGeom prst="rect">
            <a:avLst/>
          </a:prstGeo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685EA135-DBFA-90DC-B2F3-C395639BFF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616348" y="361657"/>
            <a:ext cx="738379" cy="264685"/>
          </a:xfrm>
        </p:spPr>
        <p:txBody>
          <a:bodyPr/>
          <a:lstStyle/>
          <a:p>
            <a:pPr>
              <a:spcAft>
                <a:spcPts val="600"/>
              </a:spcAft>
            </a:pPr>
            <a:fld id="{80A4C9D9-979F-D94A-9054-C3B7EAD37AEB}" type="slidenum">
              <a:rPr lang="sv-SE" smtClean="0"/>
              <a:pPr>
                <a:spcAft>
                  <a:spcPts val="600"/>
                </a:spcAft>
              </a:pPr>
              <a:t>41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9480577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E317-A15C-547D-55F5-B8E721832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Supervised vs Unsupervised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3A36CF-B81A-37C5-9B43-5EA8E4946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36" y="1825625"/>
            <a:ext cx="8351312" cy="4238291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FECB2-3109-971F-218F-0728B448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42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60481230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5DA22-C2F8-2406-6570-82002CA1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Generative </a:t>
            </a:r>
            <a:r>
              <a:rPr lang="en-GB" dirty="0" err="1"/>
              <a:t>Modeling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459788-0888-4BE9-AEE7-36DA4276A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48" y="1825625"/>
            <a:ext cx="9856487" cy="4238291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C2AEC-FDC7-0CEF-7C95-476B0B8E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43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2457501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823A-96FD-ECC3-C451-CEEFFEF3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Latent Variable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6E1E04-6030-F743-F4CB-D73AF20A5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11" y="1825625"/>
            <a:ext cx="10154762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FD20FFCD-89F8-3086-B436-1F51E1BC326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44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410752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421E-485E-4D2F-220D-3A5113B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Autoencoders: Background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6DFF0-5362-EB8B-2BA6-787BB1B1E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89" y="1825625"/>
            <a:ext cx="8919005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E8150EE3-DA7A-7180-EF9B-21A9F9E1D2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45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78827951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3A3E3-CF54-9249-BB65-3A5D457EB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Autoencoders: Background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06605-DF83-571C-F105-A9B9D7614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719"/>
          <a:stretch/>
        </p:blipFill>
        <p:spPr>
          <a:xfrm>
            <a:off x="1294597" y="1825625"/>
            <a:ext cx="9128589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3C02902-F932-B290-FF1A-676331A5B8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46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9208936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F1B9-62BE-BF80-001B-3C6A91131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/>
              <a:t>Dimensionality of Latent Space -&gt; Reconstruction Quality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FA74F2-9807-3376-B556-C71B6AEE2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98" y="1825625"/>
            <a:ext cx="9014387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66C289EB-BFBF-296E-86A9-88D51EEA30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47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70061962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237137A-E28A-B0B0-9470-BBF3E11DE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3313" y="2124222"/>
            <a:ext cx="6909830" cy="1618381"/>
          </a:xfrm>
        </p:spPr>
        <p:txBody>
          <a:bodyPr anchor="b">
            <a:normAutofit/>
          </a:bodyPr>
          <a:lstStyle/>
          <a:p>
            <a:r>
              <a:rPr lang="en-GB" dirty="0"/>
              <a:t>Variational Autoencoder (VAE)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4D99731A-CE3F-9D8B-3820-225A567C37F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48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7582054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48D8-4C5B-BC6C-6B23-24EE60307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/>
              <a:t>VAEs: Key Difference with Traditional Autoencoder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482D8-873E-CF99-F2AB-A08568D2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77" y="1825625"/>
            <a:ext cx="9418429" cy="4238291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0C34B-FBE2-CEB8-8303-4C1B11A4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49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083368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179FF0-9392-40FA-F91F-4D9A6931B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3313" y="2124222"/>
            <a:ext cx="6909830" cy="1618381"/>
          </a:xfrm>
        </p:spPr>
        <p:txBody>
          <a:bodyPr anchor="b">
            <a:normAutofit/>
          </a:bodyPr>
          <a:lstStyle/>
          <a:p>
            <a:r>
              <a:rPr lang="en-GB" dirty="0"/>
              <a:t>The Perceptron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A51553-319B-5A4A-9D3F-688851D8B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3313" y="3775373"/>
            <a:ext cx="6909830" cy="1851704"/>
          </a:xfrm>
        </p:spPr>
        <p:txBody>
          <a:bodyPr>
            <a:normAutofit/>
          </a:bodyPr>
          <a:lstStyle/>
          <a:p>
            <a:r>
              <a:rPr lang="en-GB" dirty="0"/>
              <a:t>The structural building block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009751065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7197-E483-0A99-48F3-A50FB317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VAE Optimization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13793-80BC-8381-1ADC-2547BC8F3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99" y="1825625"/>
            <a:ext cx="9366385" cy="4238291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2503A-A1F3-E134-C250-9E405C33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50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38224837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50EB-2312-5402-AA4B-083BE7604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VAE Optimization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3EBE5E-CC89-F647-6E49-C40D7BEEA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1" b="1461"/>
          <a:stretch/>
        </p:blipFill>
        <p:spPr>
          <a:xfrm>
            <a:off x="1373228" y="1825625"/>
            <a:ext cx="8971327" cy="4238291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7DE35-D638-D3E9-77E9-06058F7A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51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2096454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1C500-75E9-B74D-321C-1F2C79DC7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VAE 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E1AE16-936B-FB27-F20E-3509B760B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962" y="1825625"/>
            <a:ext cx="9065859" cy="4238291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92CF8-7038-86E8-1635-76D7E63B1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52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1202489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FD5AEC-6212-E1FB-1CD3-46E15273E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3313" y="2124222"/>
            <a:ext cx="6909830" cy="1618381"/>
          </a:xfrm>
        </p:spPr>
        <p:txBody>
          <a:bodyPr anchor="b">
            <a:normAutofit/>
          </a:bodyPr>
          <a:lstStyle/>
          <a:p>
            <a:r>
              <a:rPr lang="en-GB" dirty="0"/>
              <a:t>Generative Adversarial Network (GAN)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D2261ABE-0524-3805-A3D1-0E2878BD5E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53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19545649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9D3CE-CB3B-EE0F-15F4-3ED30CC4F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What if we Just Want to Sample?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249F2A-40CC-E53D-1882-B7CD583C7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4"/>
          <a:stretch/>
        </p:blipFill>
        <p:spPr>
          <a:xfrm>
            <a:off x="1584650" y="1825625"/>
            <a:ext cx="8548483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3445DB87-6D3F-1362-396A-BE85B9D811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54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0471971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3F06B-4490-18A5-A19E-CFD60C34E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Generative Adversarial Network (GAN)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29118-178D-A30F-0DC2-D023C99D3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51" y="1825625"/>
            <a:ext cx="9743881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3FEA90D2-B3E1-222D-1B40-B340A914C9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55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92518353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9C03-6CB7-6F0A-E181-C911616F2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Training GANs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8E00A7-D5A7-16C0-7BB3-951DAC41B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680" y="1825625"/>
            <a:ext cx="7840423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04A872E7-38BA-1B74-04C1-661987017E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56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2557477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D20C-4C1C-4A76-9555-44F18298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Training GANs: Loss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A6E433-0252-5DA7-77B0-32030FD8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73" y="1825625"/>
            <a:ext cx="8143438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01936431-A392-91CA-C86A-A0822BC2B4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57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20111077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FFD3-34E6-6325-4628-BC6103A0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GANs are Distribution Transformers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D8C401-3707-5866-8887-6133AE81E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864" y="1825625"/>
            <a:ext cx="8872055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C829C2-80CF-A36B-8447-D7BBD7107D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58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64536059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6F6D-4AFC-57C6-CDA1-5510F1CA8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Conditional GANs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F1C969-14B7-E74C-31B5-AA280F3B4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27" y="1825625"/>
            <a:ext cx="8689130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2A01814-96D4-F375-E415-542A955684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59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379357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FE6B6-3AB3-CF8B-A072-8206AF2A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The Perceptron: Forward Propagation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CBF160-5DCE-B734-A43A-6488DD59D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19" y="1825625"/>
            <a:ext cx="10212745" cy="42382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7113818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0F59B-259F-328E-359E-14F00E4D5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Deep Generative </a:t>
            </a:r>
            <a:r>
              <a:rPr lang="en-GB" dirty="0" err="1"/>
              <a:t>Modeling</a:t>
            </a:r>
            <a:r>
              <a:rPr lang="en-GB" dirty="0"/>
              <a:t> 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A0C46-1F48-F657-530A-6F6787FBE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49" y="1825625"/>
            <a:ext cx="9687886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7D1EE1FA-6E2C-D7FA-BD63-309C4DC935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60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53866671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8EDCC-5F62-BAA6-D784-9D2E80119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Diffusion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15B9D-68EF-E3EC-18C3-351CCACB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89" y="1825625"/>
            <a:ext cx="10278606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D1B9933E-FF52-B8B5-ACD0-BEC11E95B4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61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4866499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CB7E-129B-3735-8969-E169EF9A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The Diffusion Process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838B21-3806-7DB8-38C7-5F3070095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67" y="1825625"/>
            <a:ext cx="9857849" cy="4214228"/>
          </a:xfrm>
          <a:prstGeom prst="rect">
            <a:avLst/>
          </a:prstGeom>
          <a:noFill/>
        </p:spPr>
      </p:pic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322826E6-4AE4-022D-721E-A1D5CF4EE1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62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5811187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256459-7643-2783-61A7-209505914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71" y="288149"/>
            <a:ext cx="10316784" cy="831131"/>
          </a:xfrm>
        </p:spPr>
        <p:txBody>
          <a:bodyPr/>
          <a:lstStyle/>
          <a:p>
            <a:r>
              <a:rPr lang="sv-SE" dirty="0"/>
              <a:t>Diffusion </a:t>
            </a:r>
            <a:r>
              <a:rPr lang="sv-SE" dirty="0" err="1"/>
              <a:t>Models</a:t>
            </a:r>
            <a:endParaRPr lang="en-GB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0A1D90F-0D1D-1342-FAE2-37361559C47E}"/>
              </a:ext>
            </a:extLst>
          </p:cNvPr>
          <p:cNvSpPr txBox="1">
            <a:spLocks/>
          </p:cNvSpPr>
          <p:nvPr/>
        </p:nvSpPr>
        <p:spPr>
          <a:xfrm>
            <a:off x="9636629" y="361657"/>
            <a:ext cx="738379" cy="264685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A4C9D9-979F-D94A-9054-C3B7EAD37AEB}" type="slidenum">
              <a:rPr lang="sv-SE" smtClean="0"/>
              <a:pPr/>
              <a:t>63</a:t>
            </a:fld>
            <a:endParaRPr lang="sv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159EE-5618-8597-2A02-093034F8D8CD}"/>
              </a:ext>
            </a:extLst>
          </p:cNvPr>
          <p:cNvSpPr txBox="1"/>
          <p:nvPr/>
        </p:nvSpPr>
        <p:spPr>
          <a:xfrm>
            <a:off x="1905665" y="6142922"/>
            <a:ext cx="9017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hlinkClick r:id="rId2"/>
              </a:rPr>
              <a:t>https://www.assemblyai.com/blog/diffusion-models-for-machine-learning-introduction/</a:t>
            </a:r>
            <a:r>
              <a:rPr lang="en-GB" sz="1600" dirty="0"/>
              <a:t>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5A679D1-BC3D-5D1F-B2F4-054B332AC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113" y="921329"/>
            <a:ext cx="7116899" cy="1942449"/>
          </a:xfrm>
          <a:prstGeom prst="rect">
            <a:avLst/>
          </a:prstGeom>
        </p:spPr>
      </p:pic>
      <p:pic>
        <p:nvPicPr>
          <p:cNvPr id="8" name="Picture 7" descr="A picture containing text, clock, screenshot&#10;&#10;Description automatically generated">
            <a:extLst>
              <a:ext uri="{FF2B5EF4-FFF2-40B4-BE49-F238E27FC236}">
                <a16:creationId xmlns:a16="http://schemas.microsoft.com/office/drawing/2014/main" id="{57390049-2951-3D23-2431-6B04F33A04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63" b="7058"/>
          <a:stretch/>
        </p:blipFill>
        <p:spPr>
          <a:xfrm>
            <a:off x="3779211" y="2369530"/>
            <a:ext cx="6628613" cy="1405566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817855-A7E7-39DE-F4FD-6C1E108F01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947"/>
          <a:stretch/>
        </p:blipFill>
        <p:spPr>
          <a:xfrm>
            <a:off x="3107560" y="3757512"/>
            <a:ext cx="6376898" cy="962556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E8973A4-6694-EA01-F916-579B008FCB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193" r="428" b="10280"/>
          <a:stretch/>
        </p:blipFill>
        <p:spPr>
          <a:xfrm>
            <a:off x="3779210" y="4778713"/>
            <a:ext cx="6628613" cy="13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47035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Recurrent Neural Networks</a:t>
            </a:r>
            <a:endParaRPr lang="sv-S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34" y="1825625"/>
            <a:ext cx="9799516" cy="4238291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727CF-9AC5-5C9C-F181-4237B1B6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0A4C9D9-979F-D94A-9054-C3B7EAD37AEB}" type="slidenum">
              <a:rPr lang="sv-SE" smtClean="0"/>
              <a:pPr>
                <a:spcAft>
                  <a:spcPts val="600"/>
                </a:spcAft>
              </a:pPr>
              <a:t>64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4905691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427C9-4944-F922-9234-EFA7FF6BF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pPr/>
              <a:t>65</a:t>
            </a:fld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E39E1-493A-4C37-B558-8095F73F6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6" y="1620983"/>
            <a:ext cx="11961503" cy="432169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87500EC-F4C5-9CBD-CE11-D76D3FF5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35" y="812191"/>
            <a:ext cx="10316784" cy="831131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Recurrent Neural Networks</a:t>
            </a:r>
            <a:endParaRPr lang="sv-S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6820AD8-3A63-5232-02FD-79386F5A4F05}"/>
              </a:ext>
            </a:extLst>
          </p:cNvPr>
          <p:cNvSpPr txBox="1">
            <a:spLocks/>
          </p:cNvSpPr>
          <p:nvPr/>
        </p:nvSpPr>
        <p:spPr>
          <a:xfrm>
            <a:off x="10616348" y="361657"/>
            <a:ext cx="738379" cy="2646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marL="0" algn="r" defTabSz="914400" rtl="0" eaLnBrk="1" latinLnBrk="0" hangingPunct="1">
              <a:defRPr sz="12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A4C9D9-979F-D94A-9054-C3B7EAD37AEB}" type="slidenum">
              <a:rPr lang="sv-SE" smtClean="0"/>
              <a:pPr/>
              <a:t>65</a:t>
            </a:fld>
            <a:endParaRPr lang="sv-S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68D83C-BC60-84A4-51D4-E2974E830F3E}"/>
              </a:ext>
            </a:extLst>
          </p:cNvPr>
          <p:cNvSpPr/>
          <p:nvPr/>
        </p:nvSpPr>
        <p:spPr>
          <a:xfrm>
            <a:off x="2528455" y="620715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600" dirty="0">
                <a:hlinkClick r:id="rId3"/>
              </a:rPr>
              <a:t>https://leonardoaraujosantos.gitbooks.io/artificial-inteligence/content/recurrent_neural_networks.html</a:t>
            </a:r>
            <a:r>
              <a:rPr lang="sv-SE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477283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63984" y="365125"/>
            <a:ext cx="109898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https://blogs.nvidia.com/blog/2016/08/22/difference-deep-learning-training-inference-ai/</a:t>
            </a:r>
            <a:r>
              <a:rPr lang="en-US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12" y="1825625"/>
            <a:ext cx="7491960" cy="4214228"/>
          </a:xfrm>
          <a:prstGeom prst="rect">
            <a:avLst/>
          </a:prstGeo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1122E94B-80E6-6A6D-D4A7-F14C1BFD1D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616348" y="361657"/>
            <a:ext cx="738379" cy="264685"/>
          </a:xfrm>
        </p:spPr>
        <p:txBody>
          <a:bodyPr/>
          <a:lstStyle/>
          <a:p>
            <a:pPr>
              <a:spcAft>
                <a:spcPts val="600"/>
              </a:spcAft>
            </a:pPr>
            <a:fld id="{80A4C9D9-979F-D94A-9054-C3B7EAD37AEB}" type="slidenum">
              <a:rPr lang="sv-SE" smtClean="0"/>
              <a:pPr>
                <a:spcAft>
                  <a:spcPts val="600"/>
                </a:spcAft>
              </a:pPr>
              <a:t>66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5791053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4363C2-5309-248E-49CB-08E7391B8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49" y="999228"/>
            <a:ext cx="10316784" cy="831131"/>
          </a:xfrm>
        </p:spPr>
        <p:txBody>
          <a:bodyPr>
            <a:normAutofit/>
          </a:bodyPr>
          <a:lstStyle/>
          <a:p>
            <a:pPr algn="ctr"/>
            <a:r>
              <a:rPr lang="en-US"/>
              <a:t>Traditional vs ML problem solving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218CFB-19E0-B690-DF2B-89EC9C8D7BDC}"/>
              </a:ext>
            </a:extLst>
          </p:cNvPr>
          <p:cNvSpPr txBox="1">
            <a:spLocks/>
          </p:cNvSpPr>
          <p:nvPr/>
        </p:nvSpPr>
        <p:spPr>
          <a:xfrm>
            <a:off x="10328962" y="361657"/>
            <a:ext cx="738379" cy="264685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A4C9D9-979F-D94A-9054-C3B7EAD37AEB}" type="slidenum">
              <a:rPr lang="sv-SE" smtClean="0"/>
              <a:pPr/>
              <a:t>67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19BBA-35E0-03F9-5706-7E90AA6CF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96" y="2307260"/>
            <a:ext cx="5448150" cy="3136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4020F0-000B-FC2D-4E18-EA343C9B9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188" y="2080851"/>
            <a:ext cx="5515426" cy="336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34625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0E9E-4576-310D-3AA2-6AE9D22D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Neural Networks Limitations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544268-7FE8-BEB2-042B-1CAE1A61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61" y="1825625"/>
            <a:ext cx="8600461" cy="4214228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3FF49842-42A6-58DA-2E55-F0C16A1F6D5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616348" y="361657"/>
            <a:ext cx="738379" cy="264685"/>
          </a:xfrm>
        </p:spPr>
        <p:txBody>
          <a:bodyPr/>
          <a:lstStyle/>
          <a:p>
            <a:pPr>
              <a:spcAft>
                <a:spcPts val="600"/>
              </a:spcAft>
            </a:pPr>
            <a:fld id="{80A4C9D9-979F-D94A-9054-C3B7EAD37AEB}" type="slidenum">
              <a:rPr lang="sv-SE" smtClean="0"/>
              <a:pPr>
                <a:spcAft>
                  <a:spcPts val="600"/>
                </a:spcAft>
              </a:pPr>
              <a:t>68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480025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E3540-3BC9-F6F5-B268-E9A7010D1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The Perceptron: Forward Propagation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2BB543-C867-3D8C-5F8D-B2F3040F3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65" y="1825625"/>
            <a:ext cx="10729853" cy="42382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977071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33995-60AA-8DE2-90AE-F177EDF0B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The Perceptron: Forward Propagation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DCEFD-4091-6023-70ED-A0B325C86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52" y="1825625"/>
            <a:ext cx="9632480" cy="42382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525948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A8D25-8BEB-C7F6-EBAB-BA9E2D0F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Common Activation Functions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617517-7C9B-E642-8760-72B93E145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48" y="1825625"/>
            <a:ext cx="9856487" cy="42382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426929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LiU - WHITE">
  <a:themeElements>
    <a:clrScheme name="LiU-BLÅ">
      <a:dk1>
        <a:srgbClr val="000000"/>
      </a:dk1>
      <a:lt1>
        <a:srgbClr val="FFFFFF"/>
      </a:lt1>
      <a:dk2>
        <a:srgbClr val="00B9E7"/>
      </a:dk2>
      <a:lt2>
        <a:srgbClr val="FFFFFF"/>
      </a:lt2>
      <a:accent1>
        <a:srgbClr val="17C7D2"/>
      </a:accent1>
      <a:accent2>
        <a:srgbClr val="00CFB5"/>
      </a:accent2>
      <a:accent3>
        <a:srgbClr val="FF6442"/>
      </a:accent3>
      <a:accent4>
        <a:srgbClr val="8981D3"/>
      </a:accent4>
      <a:accent5>
        <a:srgbClr val="FDEF5D"/>
      </a:accent5>
      <a:accent6>
        <a:srgbClr val="6A7E91"/>
      </a:accent6>
      <a:hlink>
        <a:srgbClr val="0000FF"/>
      </a:hlink>
      <a:folHlink>
        <a:srgbClr val="800080"/>
      </a:folHlink>
    </a:clrScheme>
    <a:fontScheme name="LiU">
      <a:majorFont>
        <a:latin typeface="KorolevLiU Medium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LiU-BLÅ">
      <a:srgbClr val="00B9E7"/>
    </a:custClr>
    <a:custClr name="LiU-TURKOS">
      <a:srgbClr val="17C7D2"/>
    </a:custClr>
    <a:custClr name="LiU-GRÖN">
      <a:srgbClr val="00CFB5"/>
    </a:custClr>
    <a:custClr name="LiU-">
      <a:srgbClr val="FFFFFF"/>
    </a:custClr>
    <a:custClr name="LiU-ORANGE">
      <a:srgbClr val="FF6442"/>
    </a:custClr>
    <a:custClr name="LiU-LILA">
      <a:srgbClr val="8981D3"/>
    </a:custClr>
    <a:custClr name="LiU-GUL">
      <a:srgbClr val="FDEF5D"/>
    </a:custClr>
    <a:custClr name="LiU-GRÅ">
      <a:srgbClr val="6A7E91"/>
    </a:custClr>
    <a:custClr name="LiU-">
      <a:srgbClr val="FFFFFF"/>
    </a:custClr>
    <a:custClr name="LiU-">
      <a:srgbClr val="FFFFFF"/>
    </a:custClr>
    <a:custClr name="LiU-BLÅ 50%">
      <a:srgbClr val="80DCF3"/>
    </a:custClr>
    <a:custClr name="LiU-TURKOS 50%">
      <a:srgbClr val="8BE3E9"/>
    </a:custClr>
    <a:custClr name="LiU-GRÖN 50%">
      <a:srgbClr val="80E7DA"/>
    </a:custClr>
    <a:custClr name="LiU-">
      <a:srgbClr val="FFFFFF"/>
    </a:custClr>
    <a:custClr name="LiU-ORANGE 50%">
      <a:srgbClr val="FFB2A1"/>
    </a:custClr>
    <a:custClr name="LiU-LILA 50%">
      <a:srgbClr val="C4C0E9"/>
    </a:custClr>
    <a:custClr name="LiU-GUL 50%">
      <a:srgbClr val="FEF7AE"/>
    </a:custClr>
    <a:custClr name="LiU-GRÅ 50%">
      <a:srgbClr val="B5BFC8"/>
    </a:custClr>
    <a:custClr name="LiU-">
      <a:srgbClr val="FFFFFF"/>
    </a:custClr>
    <a:custClr name="LiU-">
      <a:srgbClr val="FFFFFF"/>
    </a:custClr>
    <a:custClr name="LiU-BLÅ 30%">
      <a:srgbClr val="B3EAF8"/>
    </a:custClr>
    <a:custClr name="LiU-TURKOS 30%">
      <a:srgbClr val="B9EEF2"/>
    </a:custClr>
    <a:custClr name="LiU-GRÖN 30%">
      <a:srgbClr val="B3F1E9"/>
    </a:custClr>
    <a:custClr name="LiU-">
      <a:srgbClr val="FFFFFF"/>
    </a:custClr>
    <a:custClr name="LiU-ORANGE 30%">
      <a:srgbClr val="FFD1C6"/>
    </a:custClr>
    <a:custClr name="LiU-LILA 30%">
      <a:srgbClr val="DCD9F2"/>
    </a:custClr>
    <a:custClr name="LiU-">
      <a:srgbClr val="FFFFFF"/>
    </a:custClr>
    <a:custClr name="LiU-GRÅ 30%">
      <a:srgbClr val="D2D8DE"/>
    </a:custClr>
    <a:custClr name="LiU-">
      <a:srgbClr val="FFFFFF"/>
    </a:custClr>
    <a:custClr name="LiU-">
      <a:srgbClr val="FFFFFF"/>
    </a:custClr>
  </a:custClrLst>
  <a:extLst>
    <a:ext uri="{05A4C25C-085E-4340-85A3-A5531E510DB2}">
      <thm15:themeFamily xmlns:thm15="http://schemas.microsoft.com/office/thememl/2012/main" name="ppt 2022 eng mall arbetsdokument" id="{C5D3AAF7-FD91-0641-82CA-992E61EA57B8}" vid="{85032A87-0283-8045-98F4-888B27CC8E59}"/>
    </a:ext>
  </a:extLst>
</a:theme>
</file>

<file path=ppt/theme/theme2.xml><?xml version="1.0" encoding="utf-8"?>
<a:theme xmlns:a="http://schemas.openxmlformats.org/drawingml/2006/main" name="LiU - BLACK">
  <a:themeElements>
    <a:clrScheme name="LiU-BLÅ">
      <a:dk1>
        <a:srgbClr val="000000"/>
      </a:dk1>
      <a:lt1>
        <a:srgbClr val="FFFFFF"/>
      </a:lt1>
      <a:dk2>
        <a:srgbClr val="00B9E7"/>
      </a:dk2>
      <a:lt2>
        <a:srgbClr val="FFFFFF"/>
      </a:lt2>
      <a:accent1>
        <a:srgbClr val="17C7D2"/>
      </a:accent1>
      <a:accent2>
        <a:srgbClr val="00CFB5"/>
      </a:accent2>
      <a:accent3>
        <a:srgbClr val="FF6442"/>
      </a:accent3>
      <a:accent4>
        <a:srgbClr val="8981D3"/>
      </a:accent4>
      <a:accent5>
        <a:srgbClr val="FDEF5D"/>
      </a:accent5>
      <a:accent6>
        <a:srgbClr val="6A7E91"/>
      </a:accent6>
      <a:hlink>
        <a:srgbClr val="0000FF"/>
      </a:hlink>
      <a:folHlink>
        <a:srgbClr val="800080"/>
      </a:folHlink>
    </a:clrScheme>
    <a:fontScheme name="LiU">
      <a:majorFont>
        <a:latin typeface="KorolevLiU Medium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LiU-BLÅ">
      <a:srgbClr val="00B9E7"/>
    </a:custClr>
    <a:custClr name="LiU-TURKOS">
      <a:srgbClr val="17C7D2"/>
    </a:custClr>
    <a:custClr name="LiU-GRÖN">
      <a:srgbClr val="00CFB5"/>
    </a:custClr>
    <a:custClr name="LiU-">
      <a:srgbClr val="FFFFFF"/>
    </a:custClr>
    <a:custClr name="LiU-ORANGE">
      <a:srgbClr val="FF6442"/>
    </a:custClr>
    <a:custClr name="LiU-LILA">
      <a:srgbClr val="8981D3"/>
    </a:custClr>
    <a:custClr name="LiU-GUL">
      <a:srgbClr val="FDEF5D"/>
    </a:custClr>
    <a:custClr name="LiU-GRÅ">
      <a:srgbClr val="6A7E91"/>
    </a:custClr>
    <a:custClr name="LiU-">
      <a:srgbClr val="FFFFFF"/>
    </a:custClr>
    <a:custClr name="LiU-">
      <a:srgbClr val="FFFFFF"/>
    </a:custClr>
    <a:custClr name="LiU-BLÅ 50%">
      <a:srgbClr val="80DCF3"/>
    </a:custClr>
    <a:custClr name="LiU-TURKOS 50%">
      <a:srgbClr val="8BE3E9"/>
    </a:custClr>
    <a:custClr name="LiU-GRÖN 50%">
      <a:srgbClr val="80E7DA"/>
    </a:custClr>
    <a:custClr name="LiU-">
      <a:srgbClr val="FFFFFF"/>
    </a:custClr>
    <a:custClr name="LiU-ORANGE 50%">
      <a:srgbClr val="FFB2A1"/>
    </a:custClr>
    <a:custClr name="LiU-LILA 50%">
      <a:srgbClr val="C4C0E9"/>
    </a:custClr>
    <a:custClr name="LiU-GUL 50%">
      <a:srgbClr val="FEF7AE"/>
    </a:custClr>
    <a:custClr name="LiU-GRÅ 50%">
      <a:srgbClr val="B5BFC8"/>
    </a:custClr>
    <a:custClr name="LiU-">
      <a:srgbClr val="FFFFFF"/>
    </a:custClr>
    <a:custClr name="LiU-">
      <a:srgbClr val="FFFFFF"/>
    </a:custClr>
    <a:custClr name="LiU-BLÅ 30%">
      <a:srgbClr val="B3EAF8"/>
    </a:custClr>
    <a:custClr name="LiU-TURKOS 30%">
      <a:srgbClr val="B9EEF2"/>
    </a:custClr>
    <a:custClr name="LiU-GRÖN 30%">
      <a:srgbClr val="B3F1E9"/>
    </a:custClr>
    <a:custClr name="LiU-">
      <a:srgbClr val="FFFFFF"/>
    </a:custClr>
    <a:custClr name="LiU-ORANGE 30%">
      <a:srgbClr val="FFD1C6"/>
    </a:custClr>
    <a:custClr name="LiU-LILA 30%">
      <a:srgbClr val="DCD9F2"/>
    </a:custClr>
    <a:custClr name="LiU-">
      <a:srgbClr val="FFFFFF"/>
    </a:custClr>
    <a:custClr name="LiU-GRÅ 30%">
      <a:srgbClr val="D2D8DE"/>
    </a:custClr>
    <a:custClr name="LiU-">
      <a:srgbClr val="FFFFFF"/>
    </a:custClr>
    <a:custClr name="LiU-">
      <a:srgbClr val="FFFFFF"/>
    </a:custClr>
  </a:custClrLst>
  <a:extLst>
    <a:ext uri="{05A4C25C-085E-4340-85A3-A5531E510DB2}">
      <thm15:themeFamily xmlns:thm15="http://schemas.microsoft.com/office/thememl/2012/main" name="ppt 2022 eng mall arbetsdokument" id="{C5D3AAF7-FD91-0641-82CA-992E61EA57B8}" vid="{430B14F5-39FB-9B4A-9FFD-12DCEE28B4CE}"/>
    </a:ext>
  </a:extLst>
</a:theme>
</file>

<file path=ppt/theme/theme3.xml><?xml version="1.0" encoding="utf-8"?>
<a:theme xmlns:a="http://schemas.openxmlformats.org/drawingml/2006/main" name="LiU - Light turquoise">
  <a:themeElements>
    <a:clrScheme name="LiU-BLÅ">
      <a:dk1>
        <a:srgbClr val="000000"/>
      </a:dk1>
      <a:lt1>
        <a:srgbClr val="FFFFFF"/>
      </a:lt1>
      <a:dk2>
        <a:srgbClr val="00B9E7"/>
      </a:dk2>
      <a:lt2>
        <a:srgbClr val="FFFFFF"/>
      </a:lt2>
      <a:accent1>
        <a:srgbClr val="17C7D2"/>
      </a:accent1>
      <a:accent2>
        <a:srgbClr val="00CFB5"/>
      </a:accent2>
      <a:accent3>
        <a:srgbClr val="FF6442"/>
      </a:accent3>
      <a:accent4>
        <a:srgbClr val="8981D3"/>
      </a:accent4>
      <a:accent5>
        <a:srgbClr val="FDEF5D"/>
      </a:accent5>
      <a:accent6>
        <a:srgbClr val="6A7E91"/>
      </a:accent6>
      <a:hlink>
        <a:srgbClr val="0000FF"/>
      </a:hlink>
      <a:folHlink>
        <a:srgbClr val="800080"/>
      </a:folHlink>
    </a:clrScheme>
    <a:fontScheme name="LiU">
      <a:majorFont>
        <a:latin typeface="KorolevLiU Medium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LiU-BLÅ">
      <a:srgbClr val="00B9E7"/>
    </a:custClr>
    <a:custClr name="LiU-TURKOS">
      <a:srgbClr val="17C7D2"/>
    </a:custClr>
    <a:custClr name="LiU-GRÖN">
      <a:srgbClr val="00CFB5"/>
    </a:custClr>
    <a:custClr name="LiU-">
      <a:srgbClr val="FFFFFF"/>
    </a:custClr>
    <a:custClr name="LiU-ORANGE">
      <a:srgbClr val="FF6442"/>
    </a:custClr>
    <a:custClr name="LiU-LILA">
      <a:srgbClr val="8981D3"/>
    </a:custClr>
    <a:custClr name="LiU-GUL">
      <a:srgbClr val="FDEF5D"/>
    </a:custClr>
    <a:custClr name="LiU-GRÅ">
      <a:srgbClr val="6A7E91"/>
    </a:custClr>
    <a:custClr name="LiU-">
      <a:srgbClr val="FFFFFF"/>
    </a:custClr>
    <a:custClr name="LiU-">
      <a:srgbClr val="FFFFFF"/>
    </a:custClr>
    <a:custClr name="LiU-BLÅ 50%">
      <a:srgbClr val="80DCF3"/>
    </a:custClr>
    <a:custClr name="LiU-TURKOS 50%">
      <a:srgbClr val="8BE3E9"/>
    </a:custClr>
    <a:custClr name="LiU-GRÖN 50%">
      <a:srgbClr val="80E7DA"/>
    </a:custClr>
    <a:custClr name="LiU-">
      <a:srgbClr val="FFFFFF"/>
    </a:custClr>
    <a:custClr name="LiU-ORANGE 50%">
      <a:srgbClr val="FFB2A1"/>
    </a:custClr>
    <a:custClr name="LiU-LILA 50%">
      <a:srgbClr val="C4C0E9"/>
    </a:custClr>
    <a:custClr name="LiU-GUL 50%">
      <a:srgbClr val="FEF7AE"/>
    </a:custClr>
    <a:custClr name="LiU-GRÅ 50%">
      <a:srgbClr val="B5BFC8"/>
    </a:custClr>
    <a:custClr name="LiU-">
      <a:srgbClr val="FFFFFF"/>
    </a:custClr>
    <a:custClr name="LiU-">
      <a:srgbClr val="FFFFFF"/>
    </a:custClr>
    <a:custClr name="LiU-BLÅ 30%">
      <a:srgbClr val="B3EAF8"/>
    </a:custClr>
    <a:custClr name="LiU-TURKOS 30%">
      <a:srgbClr val="B9EEF2"/>
    </a:custClr>
    <a:custClr name="LiU-GRÖN 30%">
      <a:srgbClr val="B3F1E9"/>
    </a:custClr>
    <a:custClr name="LiU-">
      <a:srgbClr val="FFFFFF"/>
    </a:custClr>
    <a:custClr name="LiU-ORANGE 30%">
      <a:srgbClr val="FFD1C6"/>
    </a:custClr>
    <a:custClr name="LiU-LILA 30%">
      <a:srgbClr val="DCD9F2"/>
    </a:custClr>
    <a:custClr name="LiU-">
      <a:srgbClr val="FFFFFF"/>
    </a:custClr>
    <a:custClr name="LiU-GRÅ 30%">
      <a:srgbClr val="D2D8DE"/>
    </a:custClr>
    <a:custClr name="LiU-">
      <a:srgbClr val="FFFFFF"/>
    </a:custClr>
    <a:custClr name="LiU-">
      <a:srgbClr val="FFFFFF"/>
    </a:custClr>
  </a:custClrLst>
  <a:extLst>
    <a:ext uri="{05A4C25C-085E-4340-85A3-A5531E510DB2}">
      <thm15:themeFamily xmlns:thm15="http://schemas.microsoft.com/office/thememl/2012/main" name="ppt 2022 eng mall arbetsdokument" id="{C5D3AAF7-FD91-0641-82CA-992E61EA57B8}" vid="{CE9DAF0A-E7D8-8D49-A0F6-D4CD3C68C526}"/>
    </a:ext>
  </a:extLst>
</a:theme>
</file>

<file path=ppt/theme/theme4.xml><?xml version="1.0" encoding="utf-8"?>
<a:theme xmlns:a="http://schemas.openxmlformats.org/drawingml/2006/main" name="A4BusinessTheme">
  <a:themeElements>
    <a:clrScheme name="Digital4Business-Master">
      <a:dk1>
        <a:srgbClr val="142A3E"/>
      </a:dk1>
      <a:lt1>
        <a:sysClr val="window" lastClr="FFFFFF"/>
      </a:lt1>
      <a:dk2>
        <a:srgbClr val="360D3B"/>
      </a:dk2>
      <a:lt2>
        <a:srgbClr val="F5F6F8"/>
      </a:lt2>
      <a:accent1>
        <a:srgbClr val="BC0E71"/>
      </a:accent1>
      <a:accent2>
        <a:srgbClr val="7A2982"/>
      </a:accent2>
      <a:accent3>
        <a:srgbClr val="8983BF"/>
      </a:accent3>
      <a:accent4>
        <a:srgbClr val="DD76B3"/>
      </a:accent4>
      <a:accent5>
        <a:srgbClr val="FEC23C"/>
      </a:accent5>
      <a:accent6>
        <a:srgbClr val="499946"/>
      </a:accent6>
      <a:hlink>
        <a:srgbClr val="BC0E71"/>
      </a:hlink>
      <a:folHlink>
        <a:srgbClr val="66003A"/>
      </a:folHlink>
    </a:clrScheme>
    <a:fontScheme name="Digital4Business Master">
      <a:majorFont>
        <a:latin typeface="Blinker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4BusinessTheme" id="{5059F8A8-BDE8-4DE8-8C7B-DE1E2A21D4B1}" vid="{7093F507-55F3-4F26-8B9E-A03F25C8FC4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ild xmlns="03853f7a-095a-4e2c-90ea-9fb1756f1b8c" xsi:nil="true"/>
    <Test xmlns="03853f7a-095a-4e2c-90ea-9fb1756f1b8c" xsi:nil="true"/>
    <DocumentLanguage xmlns="b1ddacd9-da6e-4e69-851a-985fceb8701e" xsi:nil="true"/>
    <Notes xmlns="03853f7a-095a-4e2c-90ea-9fb1756f1b8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LiU Dokument" ma:contentTypeID="0x0101007342C1095E77024AA87CEA391F48A03600CF7C807663F70743AB21C081AD9B17B8" ma:contentTypeVersion="19" ma:contentTypeDescription="Skapa ett nytt dokument." ma:contentTypeScope="" ma:versionID="25a4c69cc8dc7d2c8c8c1bece3f86bc8">
  <xsd:schema xmlns:xsd="http://www.w3.org/2001/XMLSchema" xmlns:xs="http://www.w3.org/2001/XMLSchema" xmlns:p="http://schemas.microsoft.com/office/2006/metadata/properties" xmlns:ns1="b1ddacd9-da6e-4e69-851a-985fceb8701e" xmlns:ns3="d61e1fe5-5867-4f66-ac1f-661706698006" xmlns:ns4="03853f7a-095a-4e2c-90ea-9fb1756f1b8c" targetNamespace="http://schemas.microsoft.com/office/2006/metadata/properties" ma:root="true" ma:fieldsID="957b168a4cc1b8d1013b6a48923d71aa" ns1:_="" ns3:_="" ns4:_="">
    <xsd:import namespace="b1ddacd9-da6e-4e69-851a-985fceb8701e"/>
    <xsd:import namespace="d61e1fe5-5867-4f66-ac1f-661706698006"/>
    <xsd:import namespace="03853f7a-095a-4e2c-90ea-9fb1756f1b8c"/>
    <xsd:element name="properties">
      <xsd:complexType>
        <xsd:sequence>
          <xsd:element name="documentManagement">
            <xsd:complexType>
              <xsd:all>
                <xsd:element ref="ns1:DocumentLanguage" minOccurs="0"/>
                <xsd:element ref="ns3:SharedWithUsers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Notes" minOccurs="0"/>
                <xsd:element ref="ns4:Test" minOccurs="0"/>
                <xsd:element ref="ns4:Bild" minOccurs="0"/>
                <xsd:element ref="ns4:MediaServiceDateTaken" minOccurs="0"/>
                <xsd:element ref="ns4:MediaLengthInSeconds" minOccurs="0"/>
                <xsd:element ref="ns4:MediaServiceAuto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ddacd9-da6e-4e69-851a-985fceb8701e" elementFormDefault="qualified">
    <xsd:import namespace="http://schemas.microsoft.com/office/2006/documentManagement/types"/>
    <xsd:import namespace="http://schemas.microsoft.com/office/infopath/2007/PartnerControls"/>
    <xsd:element name="DocumentLanguage" ma:index="0" nillable="true" ma:displayName="Dokumentspråk" ma:format="Dropdown" ma:internalName="DocumentLanguage">
      <xsd:simpleType>
        <xsd:restriction base="dms:Choice">
          <xsd:enumeration value="SV"/>
          <xsd:enumeration value="EN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e1fe5-5867-4f66-ac1f-661706698006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53f7a-095a-4e2c-90ea-9fb1756f1b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Notes" ma:index="17" nillable="true" ma:displayName="Notes" ma:format="Dropdown" ma:internalName="Notes">
      <xsd:simpleType>
        <xsd:restriction base="dms:Note">
          <xsd:maxLength value="255"/>
        </xsd:restriction>
      </xsd:simpleType>
    </xsd:element>
    <xsd:element name="Test" ma:index="18" nillable="true" ma:displayName="Test" ma:format="Dropdown" ma:internalName="Test">
      <xsd:simpleType>
        <xsd:restriction base="dms:Choice">
          <xsd:enumeration value="Ladda ner"/>
          <xsd:enumeration value="Val 2"/>
          <xsd:enumeration value="Val 3"/>
        </xsd:restriction>
      </xsd:simpleType>
    </xsd:element>
    <xsd:element name="Bild" ma:index="19" nillable="true" ma:displayName="Bild" ma:format="Thumbnail" ma:internalName="Bild">
      <xsd:simpleType>
        <xsd:restriction base="dms:Unknown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58BF02-2FD4-48FE-839B-4585173BA8BF}">
  <ds:schemaRefs>
    <ds:schemaRef ds:uri="http://purl.org/dc/elements/1.1/"/>
    <ds:schemaRef ds:uri="http://schemas.microsoft.com/office/2006/metadata/properties"/>
    <ds:schemaRef ds:uri="03853f7a-095a-4e2c-90ea-9fb1756f1b8c"/>
    <ds:schemaRef ds:uri="http://purl.org/dc/terms/"/>
    <ds:schemaRef ds:uri="b1ddacd9-da6e-4e69-851a-985fceb8701e"/>
    <ds:schemaRef ds:uri="http://schemas.microsoft.com/office/2006/documentManagement/types"/>
    <ds:schemaRef ds:uri="http://schemas.openxmlformats.org/package/2006/metadata/core-properties"/>
    <ds:schemaRef ds:uri="d61e1fe5-5867-4f66-ac1f-661706698006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9494F70-4955-4DB6-BD54-74471D0903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0C206B-94DA-4D4D-ADC0-524F883D46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ddacd9-da6e-4e69-851a-985fceb8701e"/>
    <ds:schemaRef ds:uri="d61e1fe5-5867-4f66-ac1f-661706698006"/>
    <ds:schemaRef ds:uri="03853f7a-095a-4e2c-90ea-9fb1756f1b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9838</TotalTime>
  <Words>414</Words>
  <Application>Microsoft Office PowerPoint</Application>
  <PresentationFormat>Widescreen</PresentationFormat>
  <Paragraphs>143</Paragraphs>
  <Slides>68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LiU - WHITE</vt:lpstr>
      <vt:lpstr>LiU - BLACK</vt:lpstr>
      <vt:lpstr>LiU - Light turquoise</vt:lpstr>
      <vt:lpstr>A4BusinessTheme</vt:lpstr>
      <vt:lpstr>Deep Learning</vt:lpstr>
      <vt:lpstr>What is Deep Learning?</vt:lpstr>
      <vt:lpstr>Why Deep Learning?</vt:lpstr>
      <vt:lpstr>Why Now?</vt:lpstr>
      <vt:lpstr>The Perceptron</vt:lpstr>
      <vt:lpstr>The Perceptron: Forward Propagation</vt:lpstr>
      <vt:lpstr>The Perceptron: Forward Propagation</vt:lpstr>
      <vt:lpstr>The Perceptron: Forward Propagation</vt:lpstr>
      <vt:lpstr>Common Activation Functions</vt:lpstr>
      <vt:lpstr>Importance of Activation Functions</vt:lpstr>
      <vt:lpstr>The Perceptron: Example</vt:lpstr>
      <vt:lpstr>The Perceptron: Example</vt:lpstr>
      <vt:lpstr>The Perceptron: Example</vt:lpstr>
      <vt:lpstr>The Perceptron: Example</vt:lpstr>
      <vt:lpstr>Building Neural Networks with Perceptrons</vt:lpstr>
      <vt:lpstr>The Perceptron Simplified</vt:lpstr>
      <vt:lpstr>The Perceptron Simplified</vt:lpstr>
      <vt:lpstr>Multi Output Perceptron</vt:lpstr>
      <vt:lpstr>Single Layer Neural Network</vt:lpstr>
      <vt:lpstr>Single Layer Neural Network</vt:lpstr>
      <vt:lpstr>Deep Neural Network</vt:lpstr>
      <vt:lpstr>Example Problem: Will I Pass This Class?</vt:lpstr>
      <vt:lpstr>Example Problem: Will I Pass This Class?</vt:lpstr>
      <vt:lpstr>Empirical Loss</vt:lpstr>
      <vt:lpstr>Binary Cross Entropy Loss</vt:lpstr>
      <vt:lpstr>Mean Squared Error Loss</vt:lpstr>
      <vt:lpstr>Training Neural Networks</vt:lpstr>
      <vt:lpstr>Loss Optimization</vt:lpstr>
      <vt:lpstr>Computing Gradients: Backpropagation</vt:lpstr>
      <vt:lpstr>Stochastic Gradient Descent</vt:lpstr>
      <vt:lpstr>Neural Networks Summary</vt:lpstr>
      <vt:lpstr>Deep Learning for Computer Vision</vt:lpstr>
      <vt:lpstr>Tasks in Computer Vision</vt:lpstr>
      <vt:lpstr>Manual Feature Extraction</vt:lpstr>
      <vt:lpstr>Learning Feature Representations</vt:lpstr>
      <vt:lpstr>Fully Connected Neural Network</vt:lpstr>
      <vt:lpstr>Using Spatial Structure</vt:lpstr>
      <vt:lpstr>Feature Extraction with Convolution</vt:lpstr>
      <vt:lpstr>PowerPoint Presentation</vt:lpstr>
      <vt:lpstr>Convolutional Neural Networks</vt:lpstr>
      <vt:lpstr>Convolutional Neural Networks</vt:lpstr>
      <vt:lpstr>Supervised vs Unsupervised</vt:lpstr>
      <vt:lpstr>Generative Modeling</vt:lpstr>
      <vt:lpstr>Latent Variable Models</vt:lpstr>
      <vt:lpstr>Autoencoders: Background</vt:lpstr>
      <vt:lpstr>Autoencoders: Background</vt:lpstr>
      <vt:lpstr>Dimensionality of Latent Space -&gt; Reconstruction Quality</vt:lpstr>
      <vt:lpstr>Variational Autoencoder (VAE)</vt:lpstr>
      <vt:lpstr>VAEs: Key Difference with Traditional Autoencoder</vt:lpstr>
      <vt:lpstr>VAE Optimization</vt:lpstr>
      <vt:lpstr>VAE Optimization</vt:lpstr>
      <vt:lpstr>VAE Summary</vt:lpstr>
      <vt:lpstr>Generative Adversarial Network (GAN)</vt:lpstr>
      <vt:lpstr>What if we Just Want to Sample?</vt:lpstr>
      <vt:lpstr>Generative Adversarial Network (GAN)</vt:lpstr>
      <vt:lpstr>Training GANs</vt:lpstr>
      <vt:lpstr>Training GANs: Loss Function</vt:lpstr>
      <vt:lpstr>GANs are Distribution Transformers</vt:lpstr>
      <vt:lpstr>Conditional GANs</vt:lpstr>
      <vt:lpstr>Deep Generative Modeling Summary</vt:lpstr>
      <vt:lpstr>Diffusion Models</vt:lpstr>
      <vt:lpstr>The Diffusion Process</vt:lpstr>
      <vt:lpstr>Diffusion Models</vt:lpstr>
      <vt:lpstr>Recurrent Neural Networks</vt:lpstr>
      <vt:lpstr>Recurrent Neural Networks</vt:lpstr>
      <vt:lpstr>PowerPoint Presentation</vt:lpstr>
      <vt:lpstr>Traditional vs ML problem solving</vt:lpstr>
      <vt:lpstr>Neural Networks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TDDC17 Le10</dc:title>
  <dc:creator>Fredrik Heintz</dc:creator>
  <cp:lastModifiedBy>Andreas Bueff</cp:lastModifiedBy>
  <cp:revision>6</cp:revision>
  <dcterms:created xsi:type="dcterms:W3CDTF">2022-08-29T06:51:56Z</dcterms:created>
  <dcterms:modified xsi:type="dcterms:W3CDTF">2024-05-31T16:36:54Z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0x0101007342C1095E77024AA87CEA391F48A03600CF7C807663F70743AB21C081AD9B17B8</vt:lpwstr>
  </property>
  <property fmtid="{D5CDD505-2E9C-101B-9397-08002B2CF9AE}" pid="3" name="MediaServiceImageTags">
    <vt:lpwstr/>
  </property>
</Properties>
</file>